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34"/>
  </p:notesMasterIdLst>
  <p:sldIdLst>
    <p:sldId id="256" r:id="rId2"/>
    <p:sldId id="285" r:id="rId3"/>
    <p:sldId id="286" r:id="rId4"/>
    <p:sldId id="284" r:id="rId5"/>
    <p:sldId id="288" r:id="rId6"/>
    <p:sldId id="282" r:id="rId7"/>
    <p:sldId id="283" r:id="rId8"/>
    <p:sldId id="298" r:id="rId9"/>
    <p:sldId id="297" r:id="rId10"/>
    <p:sldId id="314" r:id="rId11"/>
    <p:sldId id="315" r:id="rId12"/>
    <p:sldId id="316" r:id="rId13"/>
    <p:sldId id="302" r:id="rId14"/>
    <p:sldId id="331" r:id="rId15"/>
    <p:sldId id="296" r:id="rId16"/>
    <p:sldId id="299" r:id="rId17"/>
    <p:sldId id="321" r:id="rId18"/>
    <p:sldId id="322" r:id="rId19"/>
    <p:sldId id="301" r:id="rId20"/>
    <p:sldId id="293" r:id="rId21"/>
    <p:sldId id="300" r:id="rId22"/>
    <p:sldId id="306" r:id="rId23"/>
    <p:sldId id="311" r:id="rId24"/>
    <p:sldId id="333" r:id="rId25"/>
    <p:sldId id="332" r:id="rId26"/>
    <p:sldId id="307" r:id="rId27"/>
    <p:sldId id="304" r:id="rId28"/>
    <p:sldId id="308" r:id="rId29"/>
    <p:sldId id="309" r:id="rId30"/>
    <p:sldId id="310" r:id="rId31"/>
    <p:sldId id="334" r:id="rId32"/>
    <p:sldId id="33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9" d="100"/>
          <a:sy n="119" d="100"/>
        </p:scale>
        <p:origin x="9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764C2-0312-4184-8DE4-0178372658FF}" type="datetimeFigureOut">
              <a:rPr lang="en-US" smtClean="0"/>
              <a:t>1/30/2014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97A5C-B184-403C-8247-309A0CFD3627}" type="slidenum">
              <a:rPr lang="en-US" smtClean="0"/>
              <a:t>‹#›</a:t>
            </a:fld>
            <a:endParaRPr lang="en-US"/>
          </a:p>
        </p:txBody>
      </p:sp>
    </p:spTree>
    <p:extLst>
      <p:ext uri="{BB962C8B-B14F-4D97-AF65-F5344CB8AC3E}">
        <p14:creationId xmlns:p14="http://schemas.microsoft.com/office/powerpoint/2010/main" val="128443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Latent_hea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Latent_hea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originally used because it was easier to push more data</a:t>
            </a:r>
            <a:r>
              <a:rPr lang="en-US" baseline="0" dirty="0" smtClean="0"/>
              <a:t> with multiple streams at slower bus speeds</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8</a:t>
            </a:fld>
            <a:endParaRPr lang="en-US"/>
          </a:p>
        </p:txBody>
      </p:sp>
    </p:spTree>
    <p:extLst>
      <p:ext uri="{BB962C8B-B14F-4D97-AF65-F5344CB8AC3E}">
        <p14:creationId xmlns:p14="http://schemas.microsoft.com/office/powerpoint/2010/main" val="273340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intel</a:t>
            </a:r>
            <a:r>
              <a:rPr lang="en-US" dirty="0" smtClean="0"/>
              <a:t> ark</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10</a:t>
            </a:fld>
            <a:endParaRPr lang="en-US"/>
          </a:p>
        </p:txBody>
      </p:sp>
    </p:spTree>
    <p:extLst>
      <p:ext uri="{BB962C8B-B14F-4D97-AF65-F5344CB8AC3E}">
        <p14:creationId xmlns:p14="http://schemas.microsoft.com/office/powerpoint/2010/main" val="229598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Liquid cooling is a highly effective method of removing excess heat, with the most common heat transfer fluid in desktop PCs being water. The advantages of water cooling over air cooling include water's higher specific heat capacity and thermal conductivity. The principle used in cooling computers is identical to that used in an automobile's internal combustion engine, with the water being circulated by a water pump through a block mounted on the CPU and out to a heat exchanger, typically a radiator.</a:t>
            </a:r>
          </a:p>
          <a:p>
            <a:endParaRPr lang="en-US" dirty="0" smtClean="0"/>
          </a:p>
          <a:p>
            <a:r>
              <a:rPr lang="en-US" dirty="0" smtClean="0"/>
              <a:t>A heat pipe is a hollow tube containing a heat transfer liquid. The liquid absorbs heat and evaporates at one end of the pipe. The vapor travels to the other (cooler) end of the tube, where it condenses, giving up its </a:t>
            </a:r>
            <a:r>
              <a:rPr lang="en-US" dirty="0" smtClean="0">
                <a:hlinkClick r:id="rId3" tooltip="Latent heat"/>
              </a:rPr>
              <a:t>latent heat</a:t>
            </a:r>
            <a:r>
              <a:rPr lang="en-US" dirty="0" smtClean="0"/>
              <a:t>. The liquid returns to the hot end of the tube by gravity or capillary action and repeats the cycle.</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17</a:t>
            </a:fld>
            <a:endParaRPr lang="en-US"/>
          </a:p>
        </p:txBody>
      </p:sp>
    </p:spTree>
    <p:extLst>
      <p:ext uri="{BB962C8B-B14F-4D97-AF65-F5344CB8AC3E}">
        <p14:creationId xmlns:p14="http://schemas.microsoft.com/office/powerpoint/2010/main" val="166173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Liquid cooling is a highly effective method of removing excess heat, with the most common heat transfer fluid in desktop PCs being water. The advantages of water cooling over air cooling include water's higher specific heat capacity and thermal conductivity. The principle used in cooling computers is identical to that used in an automobile's internal combustion engine, with the water being circulated by a water pump through a block mounted on the CPU and out to a heat exchanger, typically a radiator.</a:t>
            </a:r>
          </a:p>
          <a:p>
            <a:endParaRPr lang="en-US" dirty="0" smtClean="0"/>
          </a:p>
          <a:p>
            <a:r>
              <a:rPr lang="en-US" dirty="0" smtClean="0"/>
              <a:t>A heat pipe is a hollow tube containing a heat transfer liquid. The liquid absorbs heat and evaporates at one end of the pipe. The vapor travels to the other (cooler) end of the tube, where it condenses, giving up its </a:t>
            </a:r>
            <a:r>
              <a:rPr lang="en-US" dirty="0" smtClean="0">
                <a:hlinkClick r:id="rId3" tooltip="Latent heat"/>
              </a:rPr>
              <a:t>latent heat</a:t>
            </a:r>
            <a:r>
              <a:rPr lang="en-US" dirty="0" smtClean="0"/>
              <a:t>. The liquid returns to the hot end of the tube by gravity or capillary action and repeats the cycle.</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18</a:t>
            </a:fld>
            <a:endParaRPr lang="en-US"/>
          </a:p>
        </p:txBody>
      </p:sp>
    </p:spTree>
    <p:extLst>
      <p:ext uri="{BB962C8B-B14F-4D97-AF65-F5344CB8AC3E}">
        <p14:creationId xmlns:p14="http://schemas.microsoft.com/office/powerpoint/2010/main" val="293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068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64129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846271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52711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76584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18554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062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33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5595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866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111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1/30/2014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949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1/30/2014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8520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1/30/2014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688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150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8825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624D31-43A5-475A-80CF-332C9F6DCF35}" type="datetimeFigureOut">
              <a:rPr lang="en-US" smtClean="0"/>
              <a:t>1/30/2014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15836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netapp.com/us/services-support/supportedge.aspx#2note" TargetMode="External"/><Relationship Id="rId2" Type="http://schemas.openxmlformats.org/officeDocument/2006/relationships/hyperlink" Target="http://www.netapp.com/us/services-support/supportedge.aspx#1not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
            </a:r>
            <a:br>
              <a:rPr lang="en-US" dirty="0" smtClean="0"/>
            </a:br>
            <a:r>
              <a:rPr lang="en-US" dirty="0" smtClean="0"/>
              <a:t>CSCI </a:t>
            </a:r>
            <a:r>
              <a:rPr lang="en-US" dirty="0" smtClean="0"/>
              <a:t>2930</a:t>
            </a:r>
            <a:r>
              <a:rPr lang="en-US" dirty="0" smtClean="0"/>
              <a:t/>
            </a:r>
            <a:br>
              <a:rPr lang="en-US" dirty="0" smtClean="0"/>
            </a:br>
            <a:r>
              <a:rPr lang="en-US" dirty="0" smtClean="0"/>
              <a:t>Practical System Administration</a:t>
            </a:r>
            <a:endParaRPr lang="en-US" dirty="0"/>
          </a:p>
        </p:txBody>
      </p:sp>
      <p:sp>
        <p:nvSpPr>
          <p:cNvPr id="3" name="Subtitle 2"/>
          <p:cNvSpPr>
            <a:spLocks noGrp="1"/>
          </p:cNvSpPr>
          <p:nvPr>
            <p:ph type="subTitle" idx="1"/>
          </p:nvPr>
        </p:nvSpPr>
        <p:spPr/>
        <p:txBody>
          <a:bodyPr/>
          <a:lstStyle/>
          <a:p>
            <a:endParaRPr lang="en-US" dirty="0" smtClean="0"/>
          </a:p>
          <a:p>
            <a:pPr algn="l"/>
            <a:r>
              <a:rPr lang="en-US" dirty="0" smtClean="0"/>
              <a:t>Lecture 4</a:t>
            </a:r>
            <a:r>
              <a:rPr lang="en-US" dirty="0" smtClean="0"/>
              <a:t>: </a:t>
            </a:r>
            <a:r>
              <a:rPr lang="en-US" dirty="0" smtClean="0"/>
              <a:t>Desktops and Tier 1 </a:t>
            </a:r>
            <a:r>
              <a:rPr lang="en-US" dirty="0" smtClean="0"/>
              <a:t>Support (Continued)</a:t>
            </a:r>
            <a:endParaRPr lang="en-US" dirty="0"/>
          </a:p>
        </p:txBody>
      </p:sp>
    </p:spTree>
    <p:extLst>
      <p:ext uri="{BB962C8B-B14F-4D97-AF65-F5344CB8AC3E}">
        <p14:creationId xmlns:p14="http://schemas.microsoft.com/office/powerpoint/2010/main" val="561280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Motherboard</a:t>
            </a:r>
            <a:endParaRPr lang="en-US" dirty="0"/>
          </a:p>
        </p:txBody>
      </p:sp>
      <p:sp>
        <p:nvSpPr>
          <p:cNvPr id="3" name="Content Placeholder 2"/>
          <p:cNvSpPr>
            <a:spLocks noGrp="1"/>
          </p:cNvSpPr>
          <p:nvPr>
            <p:ph idx="1"/>
          </p:nvPr>
        </p:nvSpPr>
        <p:spPr>
          <a:xfrm>
            <a:off x="677334" y="2160589"/>
            <a:ext cx="8596668" cy="4264274"/>
          </a:xfrm>
        </p:spPr>
        <p:txBody>
          <a:bodyPr>
            <a:normAutofit lnSpcReduction="10000"/>
          </a:bodyPr>
          <a:lstStyle/>
          <a:p>
            <a:r>
              <a:rPr lang="en-US" dirty="0" smtClean="0"/>
              <a:t>CPU Socket</a:t>
            </a:r>
          </a:p>
          <a:p>
            <a:r>
              <a:rPr lang="en-US" dirty="0" smtClean="0"/>
              <a:t>Main memory slots</a:t>
            </a:r>
          </a:p>
          <a:p>
            <a:r>
              <a:rPr lang="en-US" dirty="0" smtClean="0"/>
              <a:t>North Bridge</a:t>
            </a:r>
          </a:p>
          <a:p>
            <a:r>
              <a:rPr lang="en-US" dirty="0" smtClean="0"/>
              <a:t>South Bridge</a:t>
            </a:r>
          </a:p>
          <a:p>
            <a:r>
              <a:rPr lang="en-US" dirty="0" smtClean="0"/>
              <a:t>Non-volatile memory BIOS/Firmware chips</a:t>
            </a:r>
            <a:endParaRPr lang="en-US" dirty="0"/>
          </a:p>
          <a:p>
            <a:r>
              <a:rPr lang="en-US" dirty="0" smtClean="0"/>
              <a:t>Clock Generator</a:t>
            </a:r>
          </a:p>
          <a:p>
            <a:r>
              <a:rPr lang="en-US" dirty="0" smtClean="0"/>
              <a:t>Expansion Card Slots</a:t>
            </a:r>
          </a:p>
          <a:p>
            <a:r>
              <a:rPr lang="en-US" dirty="0" smtClean="0"/>
              <a:t>Power Connectors</a:t>
            </a:r>
          </a:p>
          <a:p>
            <a:r>
              <a:rPr lang="en-US" dirty="0" smtClean="0"/>
              <a:t>Integrated devices</a:t>
            </a:r>
          </a:p>
          <a:p>
            <a:r>
              <a:rPr lang="en-US" dirty="0" smtClean="0"/>
              <a:t>Battery</a:t>
            </a:r>
          </a:p>
          <a:p>
            <a:r>
              <a:rPr lang="en-US" dirty="0" smtClean="0"/>
              <a:t>Voltage Regulator Module (VRM)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694" y="457200"/>
            <a:ext cx="3963791" cy="6104238"/>
          </a:xfrm>
          <a:prstGeom prst="rect">
            <a:avLst/>
          </a:prstGeom>
        </p:spPr>
      </p:pic>
    </p:spTree>
    <p:extLst>
      <p:ext uri="{BB962C8B-B14F-4D97-AF65-F5344CB8AC3E}">
        <p14:creationId xmlns:p14="http://schemas.microsoft.com/office/powerpoint/2010/main" val="951914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Motherboard</a:t>
            </a:r>
            <a:endParaRPr lang="en-US" dirty="0"/>
          </a:p>
        </p:txBody>
      </p:sp>
      <p:sp>
        <p:nvSpPr>
          <p:cNvPr id="3" name="Content Placeholder 2"/>
          <p:cNvSpPr>
            <a:spLocks noGrp="1"/>
          </p:cNvSpPr>
          <p:nvPr>
            <p:ph idx="1"/>
          </p:nvPr>
        </p:nvSpPr>
        <p:spPr/>
        <p:txBody>
          <a:bodyPr>
            <a:normAutofit/>
          </a:bodyPr>
          <a:lstStyle/>
          <a:p>
            <a:r>
              <a:rPr lang="en-US" dirty="0" smtClean="0"/>
              <a:t>Form Factor</a:t>
            </a:r>
          </a:p>
          <a:p>
            <a:pPr lvl="1"/>
            <a:r>
              <a:rPr lang="en-US" sz="1800" dirty="0" smtClean="0"/>
              <a:t>AT</a:t>
            </a:r>
          </a:p>
          <a:p>
            <a:pPr lvl="2"/>
            <a:r>
              <a:rPr lang="en-US" sz="1800" dirty="0" smtClean="0"/>
              <a:t>Full</a:t>
            </a:r>
          </a:p>
          <a:p>
            <a:pPr lvl="2"/>
            <a:r>
              <a:rPr lang="en-US" sz="1800" dirty="0" smtClean="0"/>
              <a:t>Baby</a:t>
            </a:r>
          </a:p>
          <a:p>
            <a:pPr lvl="1"/>
            <a:r>
              <a:rPr lang="en-US" sz="1800" dirty="0" smtClean="0"/>
              <a:t>ATX</a:t>
            </a:r>
          </a:p>
          <a:p>
            <a:pPr lvl="2"/>
            <a:r>
              <a:rPr lang="en-US" sz="1800" dirty="0" smtClean="0"/>
              <a:t>Large number of sizes</a:t>
            </a:r>
          </a:p>
          <a:p>
            <a:pPr lvl="2"/>
            <a:r>
              <a:rPr lang="en-US" sz="1800" dirty="0" smtClean="0"/>
              <a:t>Airflow specifications</a:t>
            </a:r>
          </a:p>
          <a:p>
            <a:pPr lvl="2"/>
            <a:r>
              <a:rPr lang="en-US" sz="1800" dirty="0" smtClean="0"/>
              <a:t>Change in PSU connectors</a:t>
            </a:r>
          </a:p>
          <a:p>
            <a:pPr lvl="2"/>
            <a:r>
              <a:rPr lang="en-US" sz="1800" dirty="0" smtClean="0"/>
              <a:t>Power Supply Revisions</a:t>
            </a:r>
          </a:p>
          <a:p>
            <a:pPr lvl="1"/>
            <a:endParaRPr lang="en-US" dirty="0" smtClean="0"/>
          </a:p>
        </p:txBody>
      </p:sp>
    </p:spTree>
    <p:extLst>
      <p:ext uri="{BB962C8B-B14F-4D97-AF65-F5344CB8AC3E}">
        <p14:creationId xmlns:p14="http://schemas.microsoft.com/office/powerpoint/2010/main" val="1451991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Motherboard</a:t>
            </a:r>
            <a:endParaRPr lang="en-US" dirty="0"/>
          </a:p>
        </p:txBody>
      </p:sp>
      <p:pic>
        <p:nvPicPr>
          <p:cNvPr id="4" name="Content Placeholder 3"/>
          <p:cNvPicPr>
            <a:picLocks noGrp="1" noChangeAspect="1"/>
          </p:cNvPicPr>
          <p:nvPr>
            <p:ph idx="1"/>
          </p:nvPr>
        </p:nvPicPr>
        <p:blipFill>
          <a:blip r:embed="rId2"/>
          <a:stretch>
            <a:fillRect/>
          </a:stretch>
        </p:blipFill>
        <p:spPr>
          <a:xfrm>
            <a:off x="3508670" y="1270000"/>
            <a:ext cx="5765332" cy="5312976"/>
          </a:xfrm>
          <a:prstGeom prst="rect">
            <a:avLst/>
          </a:prstGeom>
        </p:spPr>
      </p:pic>
    </p:spTree>
    <p:extLst>
      <p:ext uri="{BB962C8B-B14F-4D97-AF65-F5344CB8AC3E}">
        <p14:creationId xmlns:p14="http://schemas.microsoft.com/office/powerpoint/2010/main" val="1354260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BIOS</a:t>
            </a:r>
            <a:endParaRPr lang="en-US" dirty="0"/>
          </a:p>
        </p:txBody>
      </p:sp>
      <p:sp>
        <p:nvSpPr>
          <p:cNvPr id="3" name="Content Placeholder 2"/>
          <p:cNvSpPr>
            <a:spLocks noGrp="1"/>
          </p:cNvSpPr>
          <p:nvPr>
            <p:ph idx="1"/>
          </p:nvPr>
        </p:nvSpPr>
        <p:spPr>
          <a:xfrm>
            <a:off x="677334" y="2160589"/>
            <a:ext cx="5186055" cy="3880773"/>
          </a:xfrm>
        </p:spPr>
        <p:txBody>
          <a:bodyPr>
            <a:normAutofit/>
          </a:bodyPr>
          <a:lstStyle/>
          <a:p>
            <a:r>
              <a:rPr lang="en-US" dirty="0" smtClean="0"/>
              <a:t>Power-on-Self-Test POST</a:t>
            </a:r>
          </a:p>
          <a:p>
            <a:pPr lvl="1"/>
            <a:r>
              <a:rPr lang="en-US" dirty="0" smtClean="0"/>
              <a:t>Verify </a:t>
            </a:r>
            <a:r>
              <a:rPr lang="en-US" dirty="0"/>
              <a:t>CPU registers</a:t>
            </a:r>
          </a:p>
          <a:p>
            <a:pPr lvl="1"/>
            <a:r>
              <a:rPr lang="en-US" dirty="0" smtClean="0"/>
              <a:t>Verify </a:t>
            </a:r>
            <a:r>
              <a:rPr lang="en-US" dirty="0"/>
              <a:t>the integrity of the BIOS code itself</a:t>
            </a:r>
          </a:p>
          <a:p>
            <a:pPr lvl="1"/>
            <a:r>
              <a:rPr lang="en-US" dirty="0" smtClean="0"/>
              <a:t>Verify </a:t>
            </a:r>
            <a:r>
              <a:rPr lang="en-US" dirty="0"/>
              <a:t>some basic components like DMA, timer, interrupt controller</a:t>
            </a:r>
          </a:p>
          <a:p>
            <a:pPr lvl="1"/>
            <a:r>
              <a:rPr lang="en-US" dirty="0" smtClean="0"/>
              <a:t>Find</a:t>
            </a:r>
            <a:r>
              <a:rPr lang="en-US" dirty="0"/>
              <a:t>, size, and verify system main memory</a:t>
            </a:r>
          </a:p>
          <a:p>
            <a:pPr lvl="1"/>
            <a:r>
              <a:rPr lang="en-US" dirty="0" smtClean="0"/>
              <a:t>Initialize </a:t>
            </a:r>
            <a:r>
              <a:rPr lang="en-US" dirty="0"/>
              <a:t>BIOS</a:t>
            </a:r>
          </a:p>
          <a:p>
            <a:pPr lvl="1"/>
            <a:r>
              <a:rPr lang="en-US" dirty="0" smtClean="0"/>
              <a:t>Pass </a:t>
            </a:r>
            <a:r>
              <a:rPr lang="en-US" dirty="0"/>
              <a:t>control to other specialized </a:t>
            </a:r>
            <a:r>
              <a:rPr lang="en-US" dirty="0" err="1"/>
              <a:t>BIOSes</a:t>
            </a:r>
            <a:r>
              <a:rPr lang="en-US" dirty="0"/>
              <a:t> (if and when required)</a:t>
            </a:r>
          </a:p>
          <a:p>
            <a:pPr lvl="1"/>
            <a:r>
              <a:rPr lang="en-US" dirty="0" smtClean="0"/>
              <a:t>Identify</a:t>
            </a:r>
            <a:r>
              <a:rPr lang="en-US" dirty="0"/>
              <a:t>, organize, and select which devices are available for </a:t>
            </a:r>
            <a:r>
              <a:rPr lang="en-US" dirty="0" smtClean="0"/>
              <a:t>booting</a:t>
            </a:r>
          </a:p>
        </p:txBody>
      </p:sp>
      <p:pic>
        <p:nvPicPr>
          <p:cNvPr id="6" name="Picture 5"/>
          <p:cNvPicPr>
            <a:picLocks noChangeAspect="1"/>
          </p:cNvPicPr>
          <p:nvPr/>
        </p:nvPicPr>
        <p:blipFill>
          <a:blip r:embed="rId2"/>
          <a:stretch>
            <a:fillRect/>
          </a:stretch>
        </p:blipFill>
        <p:spPr>
          <a:xfrm>
            <a:off x="5863389" y="1814975"/>
            <a:ext cx="6096000" cy="4572000"/>
          </a:xfrm>
          <a:prstGeom prst="rect">
            <a:avLst/>
          </a:prstGeom>
        </p:spPr>
      </p:pic>
    </p:spTree>
    <p:extLst>
      <p:ext uri="{BB962C8B-B14F-4D97-AF65-F5344CB8AC3E}">
        <p14:creationId xmlns:p14="http://schemas.microsoft.com/office/powerpoint/2010/main" val="21816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BIOS</a:t>
            </a:r>
            <a:endParaRPr lang="en-US" dirty="0"/>
          </a:p>
        </p:txBody>
      </p:sp>
      <p:sp>
        <p:nvSpPr>
          <p:cNvPr id="3" name="Content Placeholder 2"/>
          <p:cNvSpPr>
            <a:spLocks noGrp="1"/>
          </p:cNvSpPr>
          <p:nvPr>
            <p:ph idx="1"/>
          </p:nvPr>
        </p:nvSpPr>
        <p:spPr>
          <a:xfrm>
            <a:off x="677334" y="2160589"/>
            <a:ext cx="5242203" cy="3880773"/>
          </a:xfrm>
        </p:spPr>
        <p:txBody>
          <a:bodyPr>
            <a:normAutofit/>
          </a:bodyPr>
          <a:lstStyle/>
          <a:p>
            <a:r>
              <a:rPr lang="en-US" dirty="0" smtClean="0"/>
              <a:t>Features</a:t>
            </a:r>
          </a:p>
          <a:p>
            <a:pPr lvl="1"/>
            <a:r>
              <a:rPr lang="en-US" dirty="0" smtClean="0"/>
              <a:t>System clock</a:t>
            </a:r>
          </a:p>
          <a:p>
            <a:pPr lvl="1"/>
            <a:r>
              <a:rPr lang="en-US" dirty="0" smtClean="0"/>
              <a:t>Security</a:t>
            </a:r>
          </a:p>
          <a:p>
            <a:pPr lvl="1"/>
            <a:r>
              <a:rPr lang="en-US" dirty="0" smtClean="0"/>
              <a:t>Boot order</a:t>
            </a:r>
          </a:p>
          <a:p>
            <a:pPr lvl="1"/>
            <a:r>
              <a:rPr lang="en-US" dirty="0" smtClean="0"/>
              <a:t>Special features dictated by chipsets and processors</a:t>
            </a:r>
          </a:p>
          <a:p>
            <a:r>
              <a:rPr lang="en-US" dirty="0" smtClean="0"/>
              <a:t>Flashing</a:t>
            </a:r>
          </a:p>
          <a:p>
            <a:pPr lvl="1"/>
            <a:r>
              <a:rPr lang="en-US" dirty="0" smtClean="0"/>
              <a:t>Separate boot environment</a:t>
            </a:r>
          </a:p>
          <a:p>
            <a:pPr lvl="1"/>
            <a:r>
              <a:rPr lang="en-US" dirty="0" smtClean="0"/>
              <a:t>Within OS</a:t>
            </a:r>
          </a:p>
          <a:p>
            <a:r>
              <a:rPr lang="en-US" dirty="0" smtClean="0"/>
              <a:t>Backup Chips</a:t>
            </a:r>
          </a:p>
        </p:txBody>
      </p:sp>
      <p:pic>
        <p:nvPicPr>
          <p:cNvPr id="5" name="Picture 4"/>
          <p:cNvPicPr>
            <a:picLocks noChangeAspect="1"/>
          </p:cNvPicPr>
          <p:nvPr/>
        </p:nvPicPr>
        <p:blipFill>
          <a:blip r:embed="rId2"/>
          <a:stretch>
            <a:fillRect/>
          </a:stretch>
        </p:blipFill>
        <p:spPr>
          <a:xfrm>
            <a:off x="6007517" y="1522246"/>
            <a:ext cx="4524375" cy="4391025"/>
          </a:xfrm>
          <a:prstGeom prst="rect">
            <a:avLst/>
          </a:prstGeom>
        </p:spPr>
      </p:pic>
    </p:spTree>
    <p:extLst>
      <p:ext uri="{BB962C8B-B14F-4D97-AF65-F5344CB8AC3E}">
        <p14:creationId xmlns:p14="http://schemas.microsoft.com/office/powerpoint/2010/main" val="1656797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PSU</a:t>
            </a:r>
            <a:endParaRPr lang="en-US" dirty="0"/>
          </a:p>
        </p:txBody>
      </p:sp>
      <p:sp>
        <p:nvSpPr>
          <p:cNvPr id="3" name="Content Placeholder 2"/>
          <p:cNvSpPr>
            <a:spLocks noGrp="1"/>
          </p:cNvSpPr>
          <p:nvPr>
            <p:ph idx="1"/>
          </p:nvPr>
        </p:nvSpPr>
        <p:spPr/>
        <p:txBody>
          <a:bodyPr>
            <a:normAutofit lnSpcReduction="10000"/>
          </a:bodyPr>
          <a:lstStyle/>
          <a:p>
            <a:r>
              <a:rPr lang="en-US" dirty="0" smtClean="0"/>
              <a:t>PSU</a:t>
            </a:r>
          </a:p>
          <a:p>
            <a:pPr lvl="1"/>
            <a:r>
              <a:rPr lang="en-US" dirty="0" smtClean="0"/>
              <a:t>Watts </a:t>
            </a:r>
            <a:r>
              <a:rPr lang="en-US" dirty="0" err="1" smtClean="0"/>
              <a:t>vs</a:t>
            </a:r>
            <a:r>
              <a:rPr lang="en-US" dirty="0" smtClean="0"/>
              <a:t> Amp</a:t>
            </a:r>
          </a:p>
          <a:p>
            <a:pPr lvl="2"/>
            <a:r>
              <a:rPr lang="en-US" dirty="0" smtClean="0"/>
              <a:t>The advent of high powered chips like the Opteron and P4 caused system builders to pay more attention to amps.</a:t>
            </a:r>
          </a:p>
          <a:p>
            <a:pPr lvl="2"/>
            <a:r>
              <a:rPr lang="en-US" dirty="0" smtClean="0"/>
              <a:t>May list high wattage but didn’t have enough amps on the power attached to the CPU</a:t>
            </a:r>
          </a:p>
          <a:p>
            <a:pPr lvl="1"/>
            <a:r>
              <a:rPr lang="en-US" dirty="0" smtClean="0"/>
              <a:t>Connectors</a:t>
            </a:r>
          </a:p>
          <a:p>
            <a:pPr lvl="2"/>
            <a:r>
              <a:rPr lang="en-US" dirty="0" smtClean="0"/>
              <a:t>4 pin </a:t>
            </a:r>
            <a:r>
              <a:rPr lang="en-US" dirty="0" err="1" smtClean="0"/>
              <a:t>molex</a:t>
            </a:r>
            <a:endParaRPr lang="en-US" dirty="0" smtClean="0"/>
          </a:p>
          <a:p>
            <a:pPr lvl="2"/>
            <a:r>
              <a:rPr lang="en-US" dirty="0" smtClean="0"/>
              <a:t>SATA/SAS</a:t>
            </a:r>
          </a:p>
          <a:p>
            <a:pPr lvl="2"/>
            <a:r>
              <a:rPr lang="en-US" dirty="0" smtClean="0"/>
              <a:t>MB Power</a:t>
            </a:r>
          </a:p>
          <a:p>
            <a:pPr lvl="2"/>
            <a:r>
              <a:rPr lang="en-US" dirty="0" smtClean="0"/>
              <a:t>Floppy</a:t>
            </a:r>
          </a:p>
          <a:p>
            <a:pPr lvl="2"/>
            <a:r>
              <a:rPr lang="en-US" dirty="0" smtClean="0"/>
              <a:t>Graphics</a:t>
            </a:r>
          </a:p>
          <a:p>
            <a:pPr lvl="2"/>
            <a:r>
              <a:rPr lang="en-US" dirty="0" smtClean="0"/>
              <a:t>CPU</a:t>
            </a:r>
          </a:p>
          <a:p>
            <a:pPr lvl="2"/>
            <a:endParaRPr lang="en-US" dirty="0" smtClean="0"/>
          </a:p>
          <a:p>
            <a:pPr lvl="2"/>
            <a:endParaRPr lang="en-US" dirty="0" smtClean="0"/>
          </a:p>
        </p:txBody>
      </p:sp>
      <p:pic>
        <p:nvPicPr>
          <p:cNvPr id="4" name="Picture 3"/>
          <p:cNvPicPr>
            <a:picLocks noChangeAspect="1"/>
          </p:cNvPicPr>
          <p:nvPr/>
        </p:nvPicPr>
        <p:blipFill>
          <a:blip r:embed="rId2"/>
          <a:stretch>
            <a:fillRect/>
          </a:stretch>
        </p:blipFill>
        <p:spPr>
          <a:xfrm>
            <a:off x="3765884" y="3813007"/>
            <a:ext cx="3810000" cy="2857500"/>
          </a:xfrm>
          <a:prstGeom prst="rect">
            <a:avLst/>
          </a:prstGeom>
        </p:spPr>
      </p:pic>
      <p:pic>
        <p:nvPicPr>
          <p:cNvPr id="5" name="Picture 4"/>
          <p:cNvPicPr>
            <a:picLocks noChangeAspect="1"/>
          </p:cNvPicPr>
          <p:nvPr/>
        </p:nvPicPr>
        <p:blipFill>
          <a:blip r:embed="rId3"/>
          <a:stretch>
            <a:fillRect/>
          </a:stretch>
        </p:blipFill>
        <p:spPr>
          <a:xfrm>
            <a:off x="5519988" y="1001712"/>
            <a:ext cx="3333750" cy="1857375"/>
          </a:xfrm>
          <a:prstGeom prst="rect">
            <a:avLst/>
          </a:prstGeom>
        </p:spPr>
      </p:pic>
      <p:pic>
        <p:nvPicPr>
          <p:cNvPr id="6" name="Picture 5"/>
          <p:cNvPicPr>
            <a:picLocks noChangeAspect="1"/>
          </p:cNvPicPr>
          <p:nvPr/>
        </p:nvPicPr>
        <p:blipFill>
          <a:blip r:embed="rId4"/>
          <a:stretch>
            <a:fillRect/>
          </a:stretch>
        </p:blipFill>
        <p:spPr>
          <a:xfrm>
            <a:off x="7499684" y="3971212"/>
            <a:ext cx="2001509" cy="1336007"/>
          </a:xfrm>
          <a:prstGeom prst="rect">
            <a:avLst/>
          </a:prstGeom>
        </p:spPr>
      </p:pic>
    </p:spTree>
    <p:extLst>
      <p:ext uri="{BB962C8B-B14F-4D97-AF65-F5344CB8AC3E}">
        <p14:creationId xmlns:p14="http://schemas.microsoft.com/office/powerpoint/2010/main" val="3804916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PSU</a:t>
            </a:r>
            <a:endParaRPr lang="en-US" dirty="0"/>
          </a:p>
        </p:txBody>
      </p:sp>
      <p:sp>
        <p:nvSpPr>
          <p:cNvPr id="3" name="Content Placeholder 2"/>
          <p:cNvSpPr>
            <a:spLocks noGrp="1"/>
          </p:cNvSpPr>
          <p:nvPr>
            <p:ph idx="1"/>
          </p:nvPr>
        </p:nvSpPr>
        <p:spPr/>
        <p:txBody>
          <a:bodyPr>
            <a:normAutofit/>
          </a:bodyPr>
          <a:lstStyle/>
          <a:p>
            <a:r>
              <a:rPr lang="en-US" dirty="0" smtClean="0"/>
              <a:t>Efficiency</a:t>
            </a:r>
          </a:p>
          <a:p>
            <a:pPr lvl="1"/>
            <a:r>
              <a:rPr lang="en-US" dirty="0" smtClean="0"/>
              <a:t>% of usable energy</a:t>
            </a:r>
          </a:p>
          <a:p>
            <a:pPr lvl="1"/>
            <a:r>
              <a:rPr lang="en-US" dirty="0" smtClean="0"/>
              <a:t>Saves Money</a:t>
            </a:r>
          </a:p>
          <a:p>
            <a:pPr lvl="1"/>
            <a:r>
              <a:rPr lang="en-US" dirty="0" smtClean="0"/>
              <a:t>Produces less heat</a:t>
            </a:r>
          </a:p>
        </p:txBody>
      </p:sp>
      <p:pic>
        <p:nvPicPr>
          <p:cNvPr id="6" name="Picture 5"/>
          <p:cNvPicPr>
            <a:picLocks noChangeAspect="1"/>
          </p:cNvPicPr>
          <p:nvPr/>
        </p:nvPicPr>
        <p:blipFill>
          <a:blip r:embed="rId2"/>
          <a:stretch>
            <a:fillRect/>
          </a:stretch>
        </p:blipFill>
        <p:spPr>
          <a:xfrm>
            <a:off x="3718259" y="2229312"/>
            <a:ext cx="4819650" cy="3743325"/>
          </a:xfrm>
          <a:prstGeom prst="rect">
            <a:avLst/>
          </a:prstGeom>
        </p:spPr>
      </p:pic>
    </p:spTree>
    <p:extLst>
      <p:ext uri="{BB962C8B-B14F-4D97-AF65-F5344CB8AC3E}">
        <p14:creationId xmlns:p14="http://schemas.microsoft.com/office/powerpoint/2010/main" val="958372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r>
              <a:rPr lang="en-US" dirty="0"/>
              <a:t/>
            </a:r>
            <a:br>
              <a:rPr lang="en-US" dirty="0"/>
            </a:br>
            <a:r>
              <a:rPr lang="en-US" dirty="0" smtClean="0"/>
              <a:t>Cooling</a:t>
            </a:r>
            <a:endParaRPr lang="en-US" dirty="0"/>
          </a:p>
        </p:txBody>
      </p:sp>
      <p:sp>
        <p:nvSpPr>
          <p:cNvPr id="3" name="Content Placeholder 2"/>
          <p:cNvSpPr>
            <a:spLocks noGrp="1"/>
          </p:cNvSpPr>
          <p:nvPr>
            <p:ph idx="1"/>
          </p:nvPr>
        </p:nvSpPr>
        <p:spPr/>
        <p:txBody>
          <a:bodyPr>
            <a:noAutofit/>
          </a:bodyPr>
          <a:lstStyle/>
          <a:p>
            <a:r>
              <a:rPr lang="en-US" sz="2400" dirty="0"/>
              <a:t>Thermal Design Point/Power (TDP</a:t>
            </a:r>
            <a:r>
              <a:rPr lang="en-US" sz="2400" dirty="0" smtClean="0"/>
              <a:t>)</a:t>
            </a:r>
          </a:p>
          <a:p>
            <a:r>
              <a:rPr lang="en-US" sz="2400" dirty="0" smtClean="0"/>
              <a:t>Airflow</a:t>
            </a:r>
          </a:p>
          <a:p>
            <a:r>
              <a:rPr lang="en-US" sz="2400" dirty="0" smtClean="0"/>
              <a:t>Fans</a:t>
            </a:r>
          </a:p>
          <a:p>
            <a:r>
              <a:rPr lang="en-US" sz="2400" dirty="0" smtClean="0"/>
              <a:t>Heat Sinks</a:t>
            </a:r>
          </a:p>
          <a:p>
            <a:r>
              <a:rPr lang="en-US" sz="2400" dirty="0" smtClean="0"/>
              <a:t>Heat Pipe</a:t>
            </a:r>
          </a:p>
          <a:p>
            <a:r>
              <a:rPr lang="en-US" sz="2400" dirty="0" smtClean="0"/>
              <a:t>Liquid</a:t>
            </a:r>
          </a:p>
          <a:p>
            <a:r>
              <a:rPr lang="en-US" sz="2400" dirty="0" smtClean="0"/>
              <a:t>Submersion</a:t>
            </a:r>
          </a:p>
          <a:p>
            <a:r>
              <a:rPr lang="en-US" sz="2400" dirty="0" err="1" smtClean="0"/>
              <a:t>Peltier</a:t>
            </a:r>
            <a:r>
              <a:rPr lang="en-US" sz="2400" dirty="0" smtClean="0"/>
              <a:t> (Thermoelectric)</a:t>
            </a:r>
          </a:p>
        </p:txBody>
      </p:sp>
      <p:pic>
        <p:nvPicPr>
          <p:cNvPr id="4" name="Picture 3"/>
          <p:cNvPicPr>
            <a:picLocks noChangeAspect="1"/>
          </p:cNvPicPr>
          <p:nvPr/>
        </p:nvPicPr>
        <p:blipFill>
          <a:blip r:embed="rId3"/>
          <a:stretch>
            <a:fillRect/>
          </a:stretch>
        </p:blipFill>
        <p:spPr>
          <a:xfrm>
            <a:off x="6077200" y="1270000"/>
            <a:ext cx="4295631" cy="4946984"/>
          </a:xfrm>
          <a:prstGeom prst="rect">
            <a:avLst/>
          </a:prstGeom>
        </p:spPr>
      </p:pic>
    </p:spTree>
    <p:extLst>
      <p:ext uri="{BB962C8B-B14F-4D97-AF65-F5344CB8AC3E}">
        <p14:creationId xmlns:p14="http://schemas.microsoft.com/office/powerpoint/2010/main" val="8667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r>
              <a:rPr lang="en-US" dirty="0"/>
              <a:t/>
            </a:r>
            <a:br>
              <a:rPr lang="en-US" dirty="0"/>
            </a:br>
            <a:r>
              <a:rPr lang="en-US" dirty="0" smtClean="0"/>
              <a:t>Cooling</a:t>
            </a:r>
            <a:endParaRPr lang="en-US" dirty="0"/>
          </a:p>
        </p:txBody>
      </p:sp>
      <p:sp>
        <p:nvSpPr>
          <p:cNvPr id="3" name="Content Placeholder 2"/>
          <p:cNvSpPr>
            <a:spLocks noGrp="1"/>
          </p:cNvSpPr>
          <p:nvPr>
            <p:ph idx="1"/>
          </p:nvPr>
        </p:nvSpPr>
        <p:spPr>
          <a:xfrm>
            <a:off x="677334" y="2160589"/>
            <a:ext cx="5242203" cy="3880773"/>
          </a:xfrm>
        </p:spPr>
        <p:txBody>
          <a:bodyPr>
            <a:normAutofit/>
          </a:bodyPr>
          <a:lstStyle/>
          <a:p>
            <a:r>
              <a:rPr lang="en-US" sz="2400" dirty="0" smtClean="0"/>
              <a:t>Thermal Compound</a:t>
            </a:r>
          </a:p>
          <a:p>
            <a:pPr lvl="1"/>
            <a:r>
              <a:rPr lang="en-US" sz="2400" dirty="0" smtClean="0"/>
              <a:t>Fills air gaps between two surfaces with a thermally conductive substance</a:t>
            </a:r>
          </a:p>
          <a:p>
            <a:pPr lvl="1"/>
            <a:r>
              <a:rPr lang="en-US" sz="2400" dirty="0" smtClean="0"/>
              <a:t>Arctic Silver</a:t>
            </a:r>
          </a:p>
          <a:p>
            <a:r>
              <a:rPr lang="en-US" sz="2400" dirty="0" smtClean="0"/>
              <a:t>Rounded Cables</a:t>
            </a:r>
          </a:p>
          <a:p>
            <a:r>
              <a:rPr lang="en-US" sz="2400" dirty="0"/>
              <a:t>Heat pockets</a:t>
            </a:r>
          </a:p>
          <a:p>
            <a:pPr marL="0" indent="0">
              <a:buNone/>
            </a:pPr>
            <a:endParaRPr lang="en-US" dirty="0" smtClean="0"/>
          </a:p>
        </p:txBody>
      </p:sp>
      <p:pic>
        <p:nvPicPr>
          <p:cNvPr id="5" name="Picture 4"/>
          <p:cNvPicPr>
            <a:picLocks noChangeAspect="1"/>
          </p:cNvPicPr>
          <p:nvPr/>
        </p:nvPicPr>
        <p:blipFill>
          <a:blip r:embed="rId3"/>
          <a:stretch>
            <a:fillRect/>
          </a:stretch>
        </p:blipFill>
        <p:spPr>
          <a:xfrm>
            <a:off x="6021805" y="1270000"/>
            <a:ext cx="4557963" cy="4557963"/>
          </a:xfrm>
          <a:prstGeom prst="rect">
            <a:avLst/>
          </a:prstGeom>
        </p:spPr>
      </p:pic>
    </p:spTree>
    <p:extLst>
      <p:ext uri="{BB962C8B-B14F-4D97-AF65-F5344CB8AC3E}">
        <p14:creationId xmlns:p14="http://schemas.microsoft.com/office/powerpoint/2010/main" val="391978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Optical Drives</a:t>
            </a:r>
            <a:endParaRPr lang="en-US" dirty="0"/>
          </a:p>
        </p:txBody>
      </p:sp>
      <p:sp>
        <p:nvSpPr>
          <p:cNvPr id="3" name="Content Placeholder 2"/>
          <p:cNvSpPr>
            <a:spLocks noGrp="1"/>
          </p:cNvSpPr>
          <p:nvPr>
            <p:ph idx="1"/>
          </p:nvPr>
        </p:nvSpPr>
        <p:spPr/>
        <p:txBody>
          <a:bodyPr>
            <a:normAutofit/>
          </a:bodyPr>
          <a:lstStyle/>
          <a:p>
            <a:r>
              <a:rPr lang="en-US" dirty="0" smtClean="0"/>
              <a:t>Magneto Optical</a:t>
            </a:r>
          </a:p>
          <a:p>
            <a:pPr lvl="1"/>
            <a:r>
              <a:rPr lang="en-US" dirty="0" smtClean="0"/>
              <a:t>650MB to 9.2GB</a:t>
            </a:r>
          </a:p>
          <a:p>
            <a:r>
              <a:rPr lang="en-US" dirty="0" smtClean="0"/>
              <a:t>CD-ROM/R/RW</a:t>
            </a:r>
          </a:p>
          <a:p>
            <a:pPr lvl="1"/>
            <a:r>
              <a:rPr lang="en-US" dirty="0" smtClean="0"/>
              <a:t>650MB</a:t>
            </a:r>
          </a:p>
          <a:p>
            <a:pPr lvl="1"/>
            <a:r>
              <a:rPr lang="en-US" dirty="0" smtClean="0"/>
              <a:t>700MB</a:t>
            </a:r>
            <a:endParaRPr lang="en-US" dirty="0"/>
          </a:p>
          <a:p>
            <a:r>
              <a:rPr lang="en-US" dirty="0" smtClean="0"/>
              <a:t>DVD-+ROM/R/RW</a:t>
            </a:r>
          </a:p>
          <a:p>
            <a:pPr lvl="1"/>
            <a:r>
              <a:rPr lang="en-US" dirty="0" smtClean="0"/>
              <a:t>4.7GB – 9.4GB (Double Sided)</a:t>
            </a:r>
            <a:endParaRPr lang="en-US" dirty="0"/>
          </a:p>
          <a:p>
            <a:r>
              <a:rPr lang="en-US" dirty="0" smtClean="0"/>
              <a:t>DVD-RAM</a:t>
            </a:r>
          </a:p>
          <a:p>
            <a:pPr lvl="1"/>
            <a:r>
              <a:rPr lang="en-US" dirty="0" smtClean="0"/>
              <a:t>Accessed like a hard drive similar to MO</a:t>
            </a:r>
          </a:p>
          <a:p>
            <a:pPr lvl="1"/>
            <a:r>
              <a:rPr lang="en-US" dirty="0" smtClean="0"/>
              <a:t>Higher Rewrite capacity and in hardware verification</a:t>
            </a:r>
          </a:p>
        </p:txBody>
      </p:sp>
      <p:pic>
        <p:nvPicPr>
          <p:cNvPr id="4" name="Picture 3"/>
          <p:cNvPicPr>
            <a:picLocks noChangeAspect="1"/>
          </p:cNvPicPr>
          <p:nvPr/>
        </p:nvPicPr>
        <p:blipFill>
          <a:blip r:embed="rId2"/>
          <a:stretch>
            <a:fillRect/>
          </a:stretch>
        </p:blipFill>
        <p:spPr>
          <a:xfrm>
            <a:off x="8125828" y="993357"/>
            <a:ext cx="3448050" cy="4486275"/>
          </a:xfrm>
          <a:prstGeom prst="rect">
            <a:avLst/>
          </a:prstGeom>
        </p:spPr>
      </p:pic>
      <p:pic>
        <p:nvPicPr>
          <p:cNvPr id="5" name="Picture 4"/>
          <p:cNvPicPr>
            <a:picLocks noChangeAspect="1"/>
          </p:cNvPicPr>
          <p:nvPr/>
        </p:nvPicPr>
        <p:blipFill>
          <a:blip r:embed="rId3"/>
          <a:stretch>
            <a:fillRect/>
          </a:stretch>
        </p:blipFill>
        <p:spPr>
          <a:xfrm>
            <a:off x="3344779" y="1930400"/>
            <a:ext cx="4523894" cy="2211053"/>
          </a:xfrm>
          <a:prstGeom prst="rect">
            <a:avLst/>
          </a:prstGeom>
        </p:spPr>
      </p:pic>
    </p:spTree>
    <p:extLst>
      <p:ext uri="{BB962C8B-B14F-4D97-AF65-F5344CB8AC3E}">
        <p14:creationId xmlns:p14="http://schemas.microsoft.com/office/powerpoint/2010/main" val="4117496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Video</a:t>
            </a:r>
            <a:endParaRPr lang="en-US" dirty="0"/>
          </a:p>
        </p:txBody>
      </p:sp>
      <p:sp>
        <p:nvSpPr>
          <p:cNvPr id="3" name="Content Placeholder 2"/>
          <p:cNvSpPr>
            <a:spLocks noGrp="1"/>
          </p:cNvSpPr>
          <p:nvPr>
            <p:ph idx="1"/>
          </p:nvPr>
        </p:nvSpPr>
        <p:spPr/>
        <p:txBody>
          <a:bodyPr>
            <a:normAutofit/>
          </a:bodyPr>
          <a:lstStyle/>
          <a:p>
            <a:r>
              <a:rPr lang="en-US" dirty="0" err="1" smtClean="0"/>
              <a:t>Matrox</a:t>
            </a:r>
            <a:endParaRPr lang="en-US" dirty="0" smtClean="0"/>
          </a:p>
          <a:p>
            <a:pPr lvl="1"/>
            <a:r>
              <a:rPr lang="en-US" dirty="0" smtClean="0"/>
              <a:t>Millennium</a:t>
            </a:r>
          </a:p>
          <a:p>
            <a:pPr lvl="1"/>
            <a:r>
              <a:rPr lang="en-US" dirty="0" smtClean="0"/>
              <a:t>G400/G450</a:t>
            </a:r>
          </a:p>
          <a:p>
            <a:pPr lvl="1"/>
            <a:r>
              <a:rPr lang="en-US" dirty="0" smtClean="0"/>
              <a:t>Environment Bump Mapping</a:t>
            </a:r>
            <a:endParaRPr lang="en-US" dirty="0" smtClean="0"/>
          </a:p>
          <a:p>
            <a:pPr lvl="1"/>
            <a:r>
              <a:rPr lang="en-US" dirty="0" smtClean="0"/>
              <a:t>Professional 2D Graphics</a:t>
            </a:r>
          </a:p>
          <a:p>
            <a:pPr lvl="1"/>
            <a:r>
              <a:rPr lang="en-US" dirty="0" smtClean="0"/>
              <a:t>Multi Head Support</a:t>
            </a:r>
          </a:p>
          <a:p>
            <a:pPr lvl="1"/>
            <a:r>
              <a:rPr lang="en-US" dirty="0" smtClean="0"/>
              <a:t>Embedded Server Chips</a:t>
            </a:r>
          </a:p>
        </p:txBody>
      </p:sp>
      <p:pic>
        <p:nvPicPr>
          <p:cNvPr id="4" name="Picture 3"/>
          <p:cNvPicPr>
            <a:picLocks noChangeAspect="1"/>
          </p:cNvPicPr>
          <p:nvPr/>
        </p:nvPicPr>
        <p:blipFill>
          <a:blip r:embed="rId2"/>
          <a:stretch>
            <a:fillRect/>
          </a:stretch>
        </p:blipFill>
        <p:spPr>
          <a:xfrm>
            <a:off x="6416502" y="2160589"/>
            <a:ext cx="2857500" cy="2857500"/>
          </a:xfrm>
          <a:prstGeom prst="rect">
            <a:avLst/>
          </a:prstGeom>
        </p:spPr>
      </p:pic>
    </p:spTree>
    <p:extLst>
      <p:ext uri="{BB962C8B-B14F-4D97-AF65-F5344CB8AC3E}">
        <p14:creationId xmlns:p14="http://schemas.microsoft.com/office/powerpoint/2010/main" val="655687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Optical Drives</a:t>
            </a:r>
            <a:endParaRPr lang="en-US" dirty="0"/>
          </a:p>
        </p:txBody>
      </p:sp>
      <p:sp>
        <p:nvSpPr>
          <p:cNvPr id="3" name="Content Placeholder 2"/>
          <p:cNvSpPr>
            <a:spLocks noGrp="1"/>
          </p:cNvSpPr>
          <p:nvPr>
            <p:ph idx="1"/>
          </p:nvPr>
        </p:nvSpPr>
        <p:spPr/>
        <p:txBody>
          <a:bodyPr>
            <a:normAutofit/>
          </a:bodyPr>
          <a:lstStyle/>
          <a:p>
            <a:r>
              <a:rPr lang="en-US" dirty="0" smtClean="0"/>
              <a:t>Blu-ray (BD)</a:t>
            </a:r>
          </a:p>
          <a:p>
            <a:pPr lvl="1"/>
            <a:r>
              <a:rPr lang="en-US" dirty="0" smtClean="0"/>
              <a:t>25GB </a:t>
            </a:r>
            <a:r>
              <a:rPr lang="en-US" dirty="0" smtClean="0"/>
              <a:t>Single </a:t>
            </a:r>
            <a:r>
              <a:rPr lang="en-US" dirty="0" smtClean="0"/>
              <a:t>Sided</a:t>
            </a:r>
          </a:p>
          <a:p>
            <a:pPr lvl="1"/>
            <a:r>
              <a:rPr lang="en-US" dirty="0" smtClean="0"/>
              <a:t>50GB Double Sided</a:t>
            </a:r>
          </a:p>
          <a:p>
            <a:pPr lvl="1"/>
            <a:r>
              <a:rPr lang="en-US" dirty="0" smtClean="0"/>
              <a:t>100GB Three layer</a:t>
            </a:r>
          </a:p>
          <a:p>
            <a:pPr lvl="1"/>
            <a:r>
              <a:rPr lang="en-US" dirty="0" smtClean="0"/>
              <a:t>Hard Coat to protect against scratches</a:t>
            </a:r>
          </a:p>
          <a:p>
            <a:pPr lvl="1"/>
            <a:r>
              <a:rPr lang="en-US" dirty="0" smtClean="0"/>
              <a:t>Player Profiles based on features</a:t>
            </a:r>
          </a:p>
          <a:p>
            <a:r>
              <a:rPr lang="en-US" dirty="0" smtClean="0"/>
              <a:t>Holographic</a:t>
            </a:r>
          </a:p>
          <a:p>
            <a:pPr lvl="1"/>
            <a:r>
              <a:rPr lang="en-US" dirty="0" smtClean="0"/>
              <a:t>300GB storage</a:t>
            </a:r>
          </a:p>
          <a:p>
            <a:pPr lvl="1"/>
            <a:r>
              <a:rPr lang="en-US" dirty="0" smtClean="0"/>
              <a:t>Companies continue to go bankrupt</a:t>
            </a:r>
            <a:endParaRPr lang="en-US" dirty="0"/>
          </a:p>
        </p:txBody>
      </p:sp>
      <p:pic>
        <p:nvPicPr>
          <p:cNvPr id="6" name="Picture 5"/>
          <p:cNvPicPr>
            <a:picLocks noChangeAspect="1"/>
          </p:cNvPicPr>
          <p:nvPr/>
        </p:nvPicPr>
        <p:blipFill>
          <a:blip r:embed="rId2"/>
          <a:stretch>
            <a:fillRect/>
          </a:stretch>
        </p:blipFill>
        <p:spPr>
          <a:xfrm>
            <a:off x="5248384" y="2280196"/>
            <a:ext cx="5219700" cy="2628900"/>
          </a:xfrm>
          <a:prstGeom prst="rect">
            <a:avLst/>
          </a:prstGeom>
        </p:spPr>
      </p:pic>
    </p:spTree>
    <p:extLst>
      <p:ext uri="{BB962C8B-B14F-4D97-AF65-F5344CB8AC3E}">
        <p14:creationId xmlns:p14="http://schemas.microsoft.com/office/powerpoint/2010/main" val="2295337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Cases</a:t>
            </a:r>
            <a:endParaRPr lang="en-US" dirty="0"/>
          </a:p>
        </p:txBody>
      </p:sp>
      <p:sp>
        <p:nvSpPr>
          <p:cNvPr id="3" name="Content Placeholder 2"/>
          <p:cNvSpPr>
            <a:spLocks noGrp="1"/>
          </p:cNvSpPr>
          <p:nvPr>
            <p:ph idx="1"/>
          </p:nvPr>
        </p:nvSpPr>
        <p:spPr/>
        <p:txBody>
          <a:bodyPr>
            <a:normAutofit/>
          </a:bodyPr>
          <a:lstStyle/>
          <a:p>
            <a:r>
              <a:rPr lang="en-US" dirty="0" smtClean="0"/>
              <a:t>Form Factors</a:t>
            </a:r>
          </a:p>
          <a:p>
            <a:r>
              <a:rPr lang="en-US" dirty="0" smtClean="0"/>
              <a:t>Materials</a:t>
            </a:r>
          </a:p>
          <a:p>
            <a:r>
              <a:rPr lang="en-US" dirty="0" smtClean="0"/>
              <a:t>Fans</a:t>
            </a:r>
          </a:p>
          <a:p>
            <a:r>
              <a:rPr lang="en-US" dirty="0" smtClean="0"/>
              <a:t>Controls</a:t>
            </a:r>
          </a:p>
          <a:p>
            <a:r>
              <a:rPr lang="en-US" dirty="0" smtClean="0"/>
              <a:t>Connectors</a:t>
            </a:r>
          </a:p>
          <a:p>
            <a:r>
              <a:rPr lang="en-US" dirty="0" smtClean="0"/>
              <a:t>PSU Location</a:t>
            </a:r>
          </a:p>
          <a:p>
            <a:r>
              <a:rPr lang="en-US" dirty="0" smtClean="0"/>
              <a:t>Cable Management</a:t>
            </a:r>
          </a:p>
          <a:p>
            <a:r>
              <a:rPr lang="en-US" dirty="0" smtClean="0"/>
              <a:t>Motherboard Mounting</a:t>
            </a:r>
          </a:p>
        </p:txBody>
      </p:sp>
      <p:pic>
        <p:nvPicPr>
          <p:cNvPr id="4" name="Picture 3"/>
          <p:cNvPicPr>
            <a:picLocks noChangeAspect="1"/>
          </p:cNvPicPr>
          <p:nvPr/>
        </p:nvPicPr>
        <p:blipFill>
          <a:blip r:embed="rId2"/>
          <a:stretch>
            <a:fillRect/>
          </a:stretch>
        </p:blipFill>
        <p:spPr>
          <a:xfrm>
            <a:off x="4034590" y="2040862"/>
            <a:ext cx="5334000" cy="4000500"/>
          </a:xfrm>
          <a:prstGeom prst="rect">
            <a:avLst/>
          </a:prstGeom>
        </p:spPr>
      </p:pic>
    </p:spTree>
    <p:extLst>
      <p:ext uri="{BB962C8B-B14F-4D97-AF65-F5344CB8AC3E}">
        <p14:creationId xmlns:p14="http://schemas.microsoft.com/office/powerpoint/2010/main" val="2299359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Monitors</a:t>
            </a:r>
            <a:endParaRPr lang="en-US" dirty="0"/>
          </a:p>
        </p:txBody>
      </p:sp>
      <p:sp>
        <p:nvSpPr>
          <p:cNvPr id="3" name="Content Placeholder 2"/>
          <p:cNvSpPr>
            <a:spLocks noGrp="1"/>
          </p:cNvSpPr>
          <p:nvPr>
            <p:ph idx="1"/>
          </p:nvPr>
        </p:nvSpPr>
        <p:spPr/>
        <p:txBody>
          <a:bodyPr>
            <a:noAutofit/>
          </a:bodyPr>
          <a:lstStyle/>
          <a:p>
            <a:r>
              <a:rPr lang="en-US" dirty="0" smtClean="0"/>
              <a:t>CRT</a:t>
            </a:r>
          </a:p>
          <a:p>
            <a:r>
              <a:rPr lang="en-US" dirty="0" smtClean="0"/>
              <a:t>LCD</a:t>
            </a:r>
          </a:p>
          <a:p>
            <a:pPr lvl="1"/>
            <a:r>
              <a:rPr lang="en-US" dirty="0" smtClean="0"/>
              <a:t>LED</a:t>
            </a:r>
          </a:p>
          <a:p>
            <a:r>
              <a:rPr lang="en-US" dirty="0" smtClean="0"/>
              <a:t>Brightness/Contrast</a:t>
            </a:r>
          </a:p>
          <a:p>
            <a:r>
              <a:rPr lang="en-US" dirty="0" smtClean="0"/>
              <a:t>Viewing Angles</a:t>
            </a:r>
          </a:p>
          <a:p>
            <a:r>
              <a:rPr lang="en-US" dirty="0" smtClean="0"/>
              <a:t>Connections</a:t>
            </a:r>
          </a:p>
          <a:p>
            <a:pPr lvl="1"/>
            <a:r>
              <a:rPr lang="en-US" sz="1800" dirty="0" smtClean="0"/>
              <a:t>HDMI</a:t>
            </a:r>
          </a:p>
          <a:p>
            <a:pPr lvl="1"/>
            <a:r>
              <a:rPr lang="en-US" sz="1800" dirty="0" smtClean="0"/>
              <a:t>Display Port</a:t>
            </a:r>
          </a:p>
          <a:p>
            <a:pPr lvl="1"/>
            <a:r>
              <a:rPr lang="en-US" sz="1800" dirty="0" smtClean="0"/>
              <a:t>VGA</a:t>
            </a:r>
          </a:p>
          <a:p>
            <a:pPr lvl="1"/>
            <a:r>
              <a:rPr lang="en-US" sz="1800" dirty="0" smtClean="0"/>
              <a:t>DVI</a:t>
            </a:r>
          </a:p>
          <a:p>
            <a:r>
              <a:rPr lang="en-US" dirty="0" smtClean="0"/>
              <a:t>Recycling</a:t>
            </a:r>
          </a:p>
        </p:txBody>
      </p:sp>
      <p:pic>
        <p:nvPicPr>
          <p:cNvPr id="5" name="Picture 4"/>
          <p:cNvPicPr>
            <a:picLocks noChangeAspect="1"/>
          </p:cNvPicPr>
          <p:nvPr/>
        </p:nvPicPr>
        <p:blipFill>
          <a:blip r:embed="rId2"/>
          <a:stretch>
            <a:fillRect/>
          </a:stretch>
        </p:blipFill>
        <p:spPr>
          <a:xfrm>
            <a:off x="3648075" y="2717882"/>
            <a:ext cx="5810250" cy="3876675"/>
          </a:xfrm>
          <a:prstGeom prst="rect">
            <a:avLst/>
          </a:prstGeom>
        </p:spPr>
      </p:pic>
      <p:pic>
        <p:nvPicPr>
          <p:cNvPr id="4" name="Picture 3"/>
          <p:cNvPicPr>
            <a:picLocks noChangeAspect="1"/>
          </p:cNvPicPr>
          <p:nvPr/>
        </p:nvPicPr>
        <p:blipFill>
          <a:blip r:embed="rId3"/>
          <a:stretch>
            <a:fillRect/>
          </a:stretch>
        </p:blipFill>
        <p:spPr>
          <a:xfrm>
            <a:off x="3648075" y="241007"/>
            <a:ext cx="5810250" cy="4357688"/>
          </a:xfrm>
          <a:prstGeom prst="rect">
            <a:avLst/>
          </a:prstGeom>
        </p:spPr>
      </p:pic>
    </p:spTree>
    <p:extLst>
      <p:ext uri="{BB962C8B-B14F-4D97-AF65-F5344CB8AC3E}">
        <p14:creationId xmlns:p14="http://schemas.microsoft.com/office/powerpoint/2010/main" val="4213369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Printers</a:t>
            </a:r>
            <a:endParaRPr lang="en-US" dirty="0"/>
          </a:p>
        </p:txBody>
      </p:sp>
      <p:sp>
        <p:nvSpPr>
          <p:cNvPr id="3" name="Content Placeholder 2"/>
          <p:cNvSpPr>
            <a:spLocks noGrp="1"/>
          </p:cNvSpPr>
          <p:nvPr>
            <p:ph idx="1"/>
          </p:nvPr>
        </p:nvSpPr>
        <p:spPr>
          <a:xfrm>
            <a:off x="677334" y="2160589"/>
            <a:ext cx="6501508" cy="3880773"/>
          </a:xfrm>
        </p:spPr>
        <p:txBody>
          <a:bodyPr>
            <a:normAutofit/>
          </a:bodyPr>
          <a:lstStyle/>
          <a:p>
            <a:r>
              <a:rPr lang="en-US" dirty="0" smtClean="0"/>
              <a:t>Inkjet</a:t>
            </a:r>
          </a:p>
          <a:p>
            <a:pPr lvl="1"/>
            <a:r>
              <a:rPr lang="en-US" dirty="0" smtClean="0"/>
              <a:t>Create image by propelling </a:t>
            </a:r>
            <a:r>
              <a:rPr lang="en-US" dirty="0"/>
              <a:t>droplets of ink onto </a:t>
            </a:r>
            <a:r>
              <a:rPr lang="en-US" dirty="0" smtClean="0"/>
              <a:t>paper</a:t>
            </a:r>
          </a:p>
          <a:p>
            <a:pPr lvl="1"/>
            <a:r>
              <a:rPr lang="en-US" dirty="0" smtClean="0"/>
              <a:t>Inkjet Heads</a:t>
            </a:r>
          </a:p>
          <a:p>
            <a:pPr lvl="1"/>
            <a:r>
              <a:rPr lang="en-US" dirty="0" smtClean="0"/>
              <a:t>Ink cartridges</a:t>
            </a:r>
          </a:p>
          <a:p>
            <a:r>
              <a:rPr lang="en-US" dirty="0" smtClean="0"/>
              <a:t>Laser</a:t>
            </a:r>
          </a:p>
          <a:p>
            <a:pPr lvl="1"/>
            <a:r>
              <a:rPr lang="en-US" dirty="0" smtClean="0"/>
              <a:t>Beam </a:t>
            </a:r>
            <a:r>
              <a:rPr lang="en-US" dirty="0"/>
              <a:t>projects an image of the page to be printed onto an electrically charged rotating </a:t>
            </a:r>
            <a:r>
              <a:rPr lang="en-US" dirty="0" smtClean="0"/>
              <a:t>drum</a:t>
            </a:r>
          </a:p>
          <a:p>
            <a:pPr lvl="1"/>
            <a:r>
              <a:rPr lang="en-US" dirty="0" smtClean="0"/>
              <a:t>Toner particles electrostatically </a:t>
            </a:r>
            <a:r>
              <a:rPr lang="en-US" dirty="0"/>
              <a:t>picked up by the drum's charged </a:t>
            </a:r>
            <a:r>
              <a:rPr lang="en-US" dirty="0" smtClean="0"/>
              <a:t>areas</a:t>
            </a:r>
          </a:p>
          <a:p>
            <a:pPr lvl="1"/>
            <a:r>
              <a:rPr lang="en-US" dirty="0" smtClean="0"/>
              <a:t>Drum prints </a:t>
            </a:r>
            <a:r>
              <a:rPr lang="en-US" dirty="0"/>
              <a:t>the image onto paper by direct contact and heat, which fuses the ink to the paper</a:t>
            </a:r>
            <a:endParaRPr lang="en-US" dirty="0" smtClean="0"/>
          </a:p>
        </p:txBody>
      </p:sp>
      <p:pic>
        <p:nvPicPr>
          <p:cNvPr id="4" name="Picture 3"/>
          <p:cNvPicPr>
            <a:picLocks noChangeAspect="1"/>
          </p:cNvPicPr>
          <p:nvPr/>
        </p:nvPicPr>
        <p:blipFill>
          <a:blip r:embed="rId2"/>
          <a:stretch>
            <a:fillRect/>
          </a:stretch>
        </p:blipFill>
        <p:spPr>
          <a:xfrm>
            <a:off x="7049914" y="1082090"/>
            <a:ext cx="4448175" cy="4276725"/>
          </a:xfrm>
          <a:prstGeom prst="rect">
            <a:avLst/>
          </a:prstGeom>
        </p:spPr>
      </p:pic>
    </p:spTree>
    <p:extLst>
      <p:ext uri="{BB962C8B-B14F-4D97-AF65-F5344CB8AC3E}">
        <p14:creationId xmlns:p14="http://schemas.microsoft.com/office/powerpoint/2010/main" val="4071277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Printers</a:t>
            </a:r>
            <a:endParaRPr lang="en-US" dirty="0"/>
          </a:p>
        </p:txBody>
      </p:sp>
      <p:sp>
        <p:nvSpPr>
          <p:cNvPr id="3" name="Content Placeholder 2"/>
          <p:cNvSpPr>
            <a:spLocks noGrp="1"/>
          </p:cNvSpPr>
          <p:nvPr>
            <p:ph idx="1"/>
          </p:nvPr>
        </p:nvSpPr>
        <p:spPr/>
        <p:txBody>
          <a:bodyPr>
            <a:normAutofit/>
          </a:bodyPr>
          <a:lstStyle/>
          <a:p>
            <a:r>
              <a:rPr lang="en-US" dirty="0" smtClean="0"/>
              <a:t>Multifunction</a:t>
            </a:r>
          </a:p>
          <a:p>
            <a:pPr lvl="1"/>
            <a:r>
              <a:rPr lang="en-US" dirty="0" smtClean="0"/>
              <a:t>Print</a:t>
            </a:r>
          </a:p>
          <a:p>
            <a:pPr lvl="1"/>
            <a:r>
              <a:rPr lang="en-US" dirty="0" smtClean="0"/>
              <a:t>Scan</a:t>
            </a:r>
          </a:p>
          <a:p>
            <a:pPr lvl="1"/>
            <a:r>
              <a:rPr lang="en-US" dirty="0" smtClean="0"/>
              <a:t>Fax</a:t>
            </a:r>
          </a:p>
          <a:p>
            <a:pPr lvl="1"/>
            <a:r>
              <a:rPr lang="en-US" dirty="0" smtClean="0"/>
              <a:t>Photocopy</a:t>
            </a:r>
          </a:p>
          <a:p>
            <a:r>
              <a:rPr lang="en-US" dirty="0" smtClean="0"/>
              <a:t>Sharing</a:t>
            </a:r>
          </a:p>
          <a:p>
            <a:pPr lvl="1"/>
            <a:r>
              <a:rPr lang="en-US" dirty="0" smtClean="0"/>
              <a:t>Local printer shared out through OS specific protocols</a:t>
            </a:r>
          </a:p>
          <a:p>
            <a:pPr lvl="1"/>
            <a:r>
              <a:rPr lang="en-US" dirty="0" smtClean="0"/>
              <a:t>Built in Print Server</a:t>
            </a:r>
          </a:p>
          <a:p>
            <a:pPr lvl="1"/>
            <a:r>
              <a:rPr lang="en-US" dirty="0" smtClean="0"/>
              <a:t>Central server with multiple network printers</a:t>
            </a:r>
          </a:p>
        </p:txBody>
      </p:sp>
      <p:pic>
        <p:nvPicPr>
          <p:cNvPr id="4" name="Picture 3"/>
          <p:cNvPicPr>
            <a:picLocks noChangeAspect="1"/>
          </p:cNvPicPr>
          <p:nvPr/>
        </p:nvPicPr>
        <p:blipFill>
          <a:blip r:embed="rId2"/>
          <a:stretch>
            <a:fillRect/>
          </a:stretch>
        </p:blipFill>
        <p:spPr>
          <a:xfrm>
            <a:off x="3521743" y="609600"/>
            <a:ext cx="4018433" cy="3535278"/>
          </a:xfrm>
          <a:prstGeom prst="rect">
            <a:avLst/>
          </a:prstGeom>
        </p:spPr>
      </p:pic>
    </p:spTree>
    <p:extLst>
      <p:ext uri="{BB962C8B-B14F-4D97-AF65-F5344CB8AC3E}">
        <p14:creationId xmlns:p14="http://schemas.microsoft.com/office/powerpoint/2010/main" val="1009003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a:t>
            </a:r>
            <a:endParaRPr lang="en-US" dirty="0"/>
          </a:p>
        </p:txBody>
      </p:sp>
      <p:sp>
        <p:nvSpPr>
          <p:cNvPr id="3" name="Content Placeholder 2"/>
          <p:cNvSpPr>
            <a:spLocks noGrp="1"/>
          </p:cNvSpPr>
          <p:nvPr>
            <p:ph idx="1"/>
          </p:nvPr>
        </p:nvSpPr>
        <p:spPr/>
        <p:txBody>
          <a:bodyPr>
            <a:normAutofit/>
          </a:bodyPr>
          <a:lstStyle/>
          <a:p>
            <a:r>
              <a:rPr lang="en-US" dirty="0" smtClean="0"/>
              <a:t>Translator </a:t>
            </a:r>
            <a:r>
              <a:rPr lang="en-US" dirty="0"/>
              <a:t>between a hardware device and the applications or operating </a:t>
            </a:r>
            <a:r>
              <a:rPr lang="en-US" dirty="0" smtClean="0"/>
              <a:t>systems</a:t>
            </a:r>
          </a:p>
          <a:p>
            <a:r>
              <a:rPr lang="en-US" dirty="0" smtClean="0"/>
              <a:t>Typical hardware devices that need special drivers:</a:t>
            </a:r>
          </a:p>
          <a:p>
            <a:pPr lvl="1"/>
            <a:r>
              <a:rPr lang="en-US" dirty="0" smtClean="0"/>
              <a:t>Printers</a:t>
            </a:r>
          </a:p>
          <a:p>
            <a:pPr lvl="1"/>
            <a:r>
              <a:rPr lang="en-US" dirty="0" smtClean="0"/>
              <a:t>Graphics Cards</a:t>
            </a:r>
          </a:p>
          <a:p>
            <a:pPr lvl="1"/>
            <a:r>
              <a:rPr lang="en-US" dirty="0" smtClean="0"/>
              <a:t>Network Cards</a:t>
            </a:r>
          </a:p>
          <a:p>
            <a:pPr lvl="1"/>
            <a:r>
              <a:rPr lang="en-US" dirty="0" smtClean="0"/>
              <a:t>Sound Cards</a:t>
            </a:r>
          </a:p>
          <a:p>
            <a:pPr lvl="1"/>
            <a:r>
              <a:rPr lang="en-US" dirty="0" smtClean="0"/>
              <a:t>Storage</a:t>
            </a:r>
          </a:p>
          <a:p>
            <a:pPr lvl="1"/>
            <a:r>
              <a:rPr lang="en-US" dirty="0" smtClean="0"/>
              <a:t>Cameras</a:t>
            </a:r>
          </a:p>
        </p:txBody>
      </p:sp>
    </p:spTree>
    <p:extLst>
      <p:ext uri="{BB962C8B-B14F-4D97-AF65-F5344CB8AC3E}">
        <p14:creationId xmlns:p14="http://schemas.microsoft.com/office/powerpoint/2010/main" val="3252956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Warranty</a:t>
            </a:r>
            <a:endParaRPr lang="en-US" dirty="0"/>
          </a:p>
        </p:txBody>
      </p:sp>
      <p:sp>
        <p:nvSpPr>
          <p:cNvPr id="3" name="Content Placeholder 2"/>
          <p:cNvSpPr>
            <a:spLocks noGrp="1"/>
          </p:cNvSpPr>
          <p:nvPr>
            <p:ph idx="1"/>
          </p:nvPr>
        </p:nvSpPr>
        <p:spPr/>
        <p:txBody>
          <a:bodyPr>
            <a:normAutofit/>
          </a:bodyPr>
          <a:lstStyle/>
          <a:p>
            <a:r>
              <a:rPr lang="en-US" sz="2000" dirty="0" smtClean="0"/>
              <a:t>Standard</a:t>
            </a:r>
          </a:p>
          <a:p>
            <a:r>
              <a:rPr lang="en-US" sz="2000" dirty="0" smtClean="0"/>
              <a:t>Professional</a:t>
            </a:r>
          </a:p>
          <a:p>
            <a:r>
              <a:rPr lang="en-US" sz="2000" dirty="0" smtClean="0"/>
              <a:t>Hours</a:t>
            </a:r>
          </a:p>
          <a:p>
            <a:pPr lvl="1"/>
            <a:r>
              <a:rPr lang="en-US" sz="2000" dirty="0" smtClean="0"/>
              <a:t>9 – 5</a:t>
            </a:r>
          </a:p>
          <a:p>
            <a:pPr lvl="1"/>
            <a:r>
              <a:rPr lang="en-US" sz="2000" dirty="0" smtClean="0"/>
              <a:t>24/7</a:t>
            </a:r>
          </a:p>
          <a:p>
            <a:pPr lvl="1"/>
            <a:r>
              <a:rPr lang="en-US" sz="2000" dirty="0" smtClean="0"/>
              <a:t>Weekdays Only</a:t>
            </a:r>
          </a:p>
          <a:p>
            <a:r>
              <a:rPr lang="en-US" sz="2000" dirty="0" smtClean="0"/>
              <a:t>Response Time</a:t>
            </a:r>
          </a:p>
          <a:p>
            <a:pPr lvl="1"/>
            <a:r>
              <a:rPr lang="en-US" sz="2000" dirty="0" smtClean="0"/>
              <a:t>Depot Spares?</a:t>
            </a:r>
          </a:p>
          <a:p>
            <a:r>
              <a:rPr lang="en-US" sz="2000" dirty="0" smtClean="0"/>
              <a:t>Apple</a:t>
            </a:r>
          </a:p>
        </p:txBody>
      </p:sp>
      <p:pic>
        <p:nvPicPr>
          <p:cNvPr id="4" name="Picture 3"/>
          <p:cNvPicPr>
            <a:picLocks noChangeAspect="1"/>
          </p:cNvPicPr>
          <p:nvPr/>
        </p:nvPicPr>
        <p:blipFill>
          <a:blip r:embed="rId2"/>
          <a:stretch>
            <a:fillRect/>
          </a:stretch>
        </p:blipFill>
        <p:spPr>
          <a:xfrm>
            <a:off x="3429502" y="2424575"/>
            <a:ext cx="5429250" cy="3352800"/>
          </a:xfrm>
          <a:prstGeom prst="rect">
            <a:avLst/>
          </a:prstGeom>
        </p:spPr>
      </p:pic>
    </p:spTree>
    <p:extLst>
      <p:ext uri="{BB962C8B-B14F-4D97-AF65-F5344CB8AC3E}">
        <p14:creationId xmlns:p14="http://schemas.microsoft.com/office/powerpoint/2010/main" val="320098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a:t>
            </a:r>
            <a:endParaRPr lang="en-US" dirty="0"/>
          </a:p>
        </p:txBody>
      </p:sp>
      <p:sp>
        <p:nvSpPr>
          <p:cNvPr id="3" name="Content Placeholder 2"/>
          <p:cNvSpPr>
            <a:spLocks noGrp="1"/>
          </p:cNvSpPr>
          <p:nvPr>
            <p:ph idx="1"/>
          </p:nvPr>
        </p:nvSpPr>
        <p:spPr/>
        <p:txBody>
          <a:bodyPr>
            <a:noAutofit/>
          </a:bodyPr>
          <a:lstStyle/>
          <a:p>
            <a:r>
              <a:rPr lang="en-US" sz="1600" dirty="0" smtClean="0"/>
              <a:t>Assess the relative performance of an object by </a:t>
            </a:r>
            <a:r>
              <a:rPr lang="en-US" sz="1600" dirty="0"/>
              <a:t>running a number of standard tests and </a:t>
            </a:r>
            <a:r>
              <a:rPr lang="en-US" sz="1600" dirty="0" smtClean="0"/>
              <a:t>trials</a:t>
            </a:r>
            <a:endParaRPr lang="en-US" sz="1600" dirty="0"/>
          </a:p>
          <a:p>
            <a:r>
              <a:rPr lang="en-US" sz="1600" dirty="0" smtClean="0"/>
              <a:t>3DMark</a:t>
            </a:r>
          </a:p>
          <a:p>
            <a:pPr lvl="1"/>
            <a:r>
              <a:rPr lang="en-US" dirty="0" smtClean="0"/>
              <a:t>Graphics benchmark</a:t>
            </a:r>
          </a:p>
          <a:p>
            <a:r>
              <a:rPr lang="en-US" sz="1600" dirty="0" err="1" smtClean="0"/>
              <a:t>PCmark</a:t>
            </a:r>
            <a:endParaRPr lang="en-US" sz="1600" dirty="0" smtClean="0"/>
          </a:p>
          <a:p>
            <a:pPr lvl="1"/>
            <a:r>
              <a:rPr lang="en-US" dirty="0" smtClean="0"/>
              <a:t>PC component benchmark for home user workloads</a:t>
            </a:r>
          </a:p>
          <a:p>
            <a:r>
              <a:rPr lang="en-US" sz="1600" dirty="0" smtClean="0"/>
              <a:t>LINPACK</a:t>
            </a:r>
          </a:p>
          <a:p>
            <a:pPr lvl="1"/>
            <a:r>
              <a:rPr lang="en-US" dirty="0" smtClean="0"/>
              <a:t>Linear Algebra</a:t>
            </a:r>
          </a:p>
          <a:p>
            <a:pPr lvl="1"/>
            <a:r>
              <a:rPr lang="en-US" dirty="0" smtClean="0"/>
              <a:t>Used for Top 500 super computer list</a:t>
            </a:r>
          </a:p>
          <a:p>
            <a:r>
              <a:rPr lang="en-US" sz="1600" dirty="0" err="1" smtClean="0"/>
              <a:t>SiSoft</a:t>
            </a:r>
            <a:r>
              <a:rPr lang="en-US" sz="1600" dirty="0" smtClean="0"/>
              <a:t> Sandra</a:t>
            </a:r>
          </a:p>
          <a:p>
            <a:pPr lvl="1"/>
            <a:r>
              <a:rPr lang="en-US" dirty="0" smtClean="0"/>
              <a:t>Dhrystone (Integer)</a:t>
            </a:r>
          </a:p>
          <a:p>
            <a:pPr lvl="1"/>
            <a:r>
              <a:rPr lang="en-US" dirty="0" smtClean="0"/>
              <a:t>Whetstone (Floating Point)</a:t>
            </a:r>
            <a:endParaRPr lang="en-US" dirty="0"/>
          </a:p>
          <a:p>
            <a:r>
              <a:rPr lang="en-US" sz="1600" dirty="0" smtClean="0"/>
              <a:t>FLOPS – Floating-point Operations Per Second</a:t>
            </a:r>
          </a:p>
        </p:txBody>
      </p:sp>
    </p:spTree>
    <p:extLst>
      <p:ext uri="{BB962C8B-B14F-4D97-AF65-F5344CB8AC3E}">
        <p14:creationId xmlns:p14="http://schemas.microsoft.com/office/powerpoint/2010/main" val="3552415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Imaging/PXE</a:t>
            </a:r>
            <a:endParaRPr lang="en-US" dirty="0"/>
          </a:p>
        </p:txBody>
      </p:sp>
      <p:sp>
        <p:nvSpPr>
          <p:cNvPr id="3" name="Content Placeholder 2"/>
          <p:cNvSpPr>
            <a:spLocks noGrp="1"/>
          </p:cNvSpPr>
          <p:nvPr>
            <p:ph idx="1"/>
          </p:nvPr>
        </p:nvSpPr>
        <p:spPr>
          <a:xfrm>
            <a:off x="677334" y="2160589"/>
            <a:ext cx="5057719" cy="3880773"/>
          </a:xfrm>
        </p:spPr>
        <p:txBody>
          <a:bodyPr>
            <a:normAutofit/>
          </a:bodyPr>
          <a:lstStyle/>
          <a:p>
            <a:r>
              <a:rPr lang="en-US" dirty="0"/>
              <a:t>The </a:t>
            </a:r>
            <a:r>
              <a:rPr lang="en-US" dirty="0" err="1"/>
              <a:t>Preboot</a:t>
            </a:r>
            <a:r>
              <a:rPr lang="en-US" dirty="0"/>
              <a:t> </a:t>
            </a:r>
            <a:r>
              <a:rPr lang="en-US" dirty="0" err="1"/>
              <a:t>eXecution</a:t>
            </a:r>
            <a:r>
              <a:rPr lang="en-US" dirty="0"/>
              <a:t> Environment (</a:t>
            </a:r>
            <a:r>
              <a:rPr lang="en-US" dirty="0" smtClean="0"/>
              <a:t>PXE)</a:t>
            </a:r>
          </a:p>
          <a:p>
            <a:pPr lvl="1"/>
            <a:r>
              <a:rPr lang="en-US" dirty="0"/>
              <a:t>S</a:t>
            </a:r>
            <a:r>
              <a:rPr lang="en-US" dirty="0" smtClean="0"/>
              <a:t>ometimes </a:t>
            </a:r>
            <a:r>
              <a:rPr lang="en-US" dirty="0"/>
              <a:t>pronounced "</a:t>
            </a:r>
            <a:r>
              <a:rPr lang="en-US" dirty="0" smtClean="0"/>
              <a:t>pixie”</a:t>
            </a:r>
          </a:p>
          <a:p>
            <a:pPr lvl="1"/>
            <a:r>
              <a:rPr lang="en-US" dirty="0"/>
              <a:t>B</a:t>
            </a:r>
            <a:r>
              <a:rPr lang="en-US" dirty="0" smtClean="0"/>
              <a:t>oot computer </a:t>
            </a:r>
            <a:r>
              <a:rPr lang="en-US" dirty="0"/>
              <a:t>using a network </a:t>
            </a:r>
            <a:r>
              <a:rPr lang="en-US" dirty="0" smtClean="0"/>
              <a:t>interface</a:t>
            </a:r>
          </a:p>
          <a:p>
            <a:pPr lvl="1"/>
            <a:r>
              <a:rPr lang="en-US" dirty="0" smtClean="0"/>
              <a:t>Independent </a:t>
            </a:r>
            <a:r>
              <a:rPr lang="en-US" dirty="0"/>
              <a:t>of data storage </a:t>
            </a:r>
            <a:r>
              <a:rPr lang="en-US" dirty="0" smtClean="0"/>
              <a:t>devices</a:t>
            </a:r>
          </a:p>
          <a:p>
            <a:r>
              <a:rPr lang="en-US" dirty="0" smtClean="0"/>
              <a:t>Ghost </a:t>
            </a:r>
            <a:r>
              <a:rPr lang="en-US" dirty="0"/>
              <a:t>- General Hardware-Oriented System Transfer</a:t>
            </a:r>
            <a:endParaRPr lang="en-US" dirty="0" smtClean="0"/>
          </a:p>
          <a:p>
            <a:r>
              <a:rPr lang="en-US" dirty="0" err="1" smtClean="0"/>
              <a:t>Kickstart</a:t>
            </a:r>
            <a:endParaRPr lang="en-US" dirty="0" smtClean="0"/>
          </a:p>
          <a:p>
            <a:pPr lvl="1"/>
            <a:r>
              <a:rPr lang="en-US" dirty="0" smtClean="0"/>
              <a:t>Automatically </a:t>
            </a:r>
            <a:r>
              <a:rPr lang="en-US" dirty="0"/>
              <a:t>perform unattended operating system installation and configuration</a:t>
            </a:r>
            <a:endParaRPr lang="en-US" dirty="0" smtClean="0"/>
          </a:p>
          <a:p>
            <a:r>
              <a:rPr lang="en-US" dirty="0" err="1" smtClean="0"/>
              <a:t>dd</a:t>
            </a:r>
            <a:endParaRPr lang="en-US" dirty="0" smtClean="0"/>
          </a:p>
        </p:txBody>
      </p:sp>
      <p:pic>
        <p:nvPicPr>
          <p:cNvPr id="4" name="Picture 3"/>
          <p:cNvPicPr>
            <a:picLocks noChangeAspect="1"/>
          </p:cNvPicPr>
          <p:nvPr/>
        </p:nvPicPr>
        <p:blipFill>
          <a:blip r:embed="rId2"/>
          <a:stretch>
            <a:fillRect/>
          </a:stretch>
        </p:blipFill>
        <p:spPr>
          <a:xfrm>
            <a:off x="5880935" y="1202662"/>
            <a:ext cx="6076950" cy="4838700"/>
          </a:xfrm>
          <a:prstGeom prst="rect">
            <a:avLst/>
          </a:prstGeom>
        </p:spPr>
      </p:pic>
    </p:spTree>
    <p:extLst>
      <p:ext uri="{BB962C8B-B14F-4D97-AF65-F5344CB8AC3E}">
        <p14:creationId xmlns:p14="http://schemas.microsoft.com/office/powerpoint/2010/main" val="1608824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Lease </a:t>
            </a:r>
            <a:r>
              <a:rPr lang="en-US" dirty="0" err="1" smtClean="0"/>
              <a:t>vs</a:t>
            </a:r>
            <a:r>
              <a:rPr lang="en-US" dirty="0" smtClean="0"/>
              <a:t> Purchase</a:t>
            </a:r>
            <a:endParaRPr lang="en-US" dirty="0"/>
          </a:p>
        </p:txBody>
      </p:sp>
      <p:sp>
        <p:nvSpPr>
          <p:cNvPr id="3" name="Content Placeholder 2"/>
          <p:cNvSpPr>
            <a:spLocks noGrp="1"/>
          </p:cNvSpPr>
          <p:nvPr>
            <p:ph idx="1"/>
          </p:nvPr>
        </p:nvSpPr>
        <p:spPr/>
        <p:txBody>
          <a:bodyPr>
            <a:normAutofit/>
          </a:bodyPr>
          <a:lstStyle/>
          <a:p>
            <a:r>
              <a:rPr lang="en-US" sz="2800" dirty="0" smtClean="0"/>
              <a:t>Lease</a:t>
            </a:r>
          </a:p>
          <a:p>
            <a:pPr lvl="1"/>
            <a:r>
              <a:rPr lang="en-US" sz="2800" dirty="0" smtClean="0"/>
              <a:t>+ Equipment stays up-to-date</a:t>
            </a:r>
          </a:p>
          <a:p>
            <a:pPr lvl="1"/>
            <a:r>
              <a:rPr lang="en-US" sz="2800" dirty="0" smtClean="0"/>
              <a:t>+ Predictable expenses</a:t>
            </a:r>
          </a:p>
          <a:p>
            <a:pPr lvl="1"/>
            <a:r>
              <a:rPr lang="en-US" sz="2800" dirty="0" smtClean="0"/>
              <a:t>- Pay more in the long term</a:t>
            </a:r>
          </a:p>
          <a:p>
            <a:r>
              <a:rPr lang="en-US" sz="2800" dirty="0" smtClean="0"/>
              <a:t>Rotation</a:t>
            </a:r>
          </a:p>
          <a:p>
            <a:r>
              <a:rPr lang="en-US" sz="2800" dirty="0" smtClean="0"/>
              <a:t>Recycling</a:t>
            </a:r>
          </a:p>
        </p:txBody>
      </p:sp>
    </p:spTree>
    <p:extLst>
      <p:ext uri="{BB962C8B-B14F-4D97-AF65-F5344CB8AC3E}">
        <p14:creationId xmlns:p14="http://schemas.microsoft.com/office/powerpoint/2010/main" val="1897083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Video</a:t>
            </a:r>
            <a:endParaRPr lang="en-US" dirty="0"/>
          </a:p>
        </p:txBody>
      </p:sp>
      <p:sp>
        <p:nvSpPr>
          <p:cNvPr id="3" name="Content Placeholder 2"/>
          <p:cNvSpPr>
            <a:spLocks noGrp="1"/>
          </p:cNvSpPr>
          <p:nvPr>
            <p:ph idx="1"/>
          </p:nvPr>
        </p:nvSpPr>
        <p:spPr/>
        <p:txBody>
          <a:bodyPr>
            <a:normAutofit/>
          </a:bodyPr>
          <a:lstStyle/>
          <a:p>
            <a:r>
              <a:rPr lang="en-US" dirty="0" smtClean="0"/>
              <a:t>3dFX</a:t>
            </a:r>
          </a:p>
          <a:p>
            <a:pPr lvl="1"/>
            <a:r>
              <a:rPr lang="en-US" sz="1800" dirty="0" smtClean="0"/>
              <a:t>First real 3D accelerators</a:t>
            </a:r>
          </a:p>
          <a:p>
            <a:pPr lvl="1"/>
            <a:r>
              <a:rPr lang="en-US" sz="1800" dirty="0" smtClean="0"/>
              <a:t>Voodoo PCI</a:t>
            </a:r>
          </a:p>
          <a:p>
            <a:pPr lvl="1"/>
            <a:r>
              <a:rPr lang="en-US" sz="1800" dirty="0" smtClean="0"/>
              <a:t>Pass-through</a:t>
            </a:r>
            <a:endParaRPr lang="en-US" sz="1800" dirty="0"/>
          </a:p>
          <a:p>
            <a:pPr lvl="1"/>
            <a:endParaRPr lang="en-US" sz="1800" dirty="0" smtClean="0"/>
          </a:p>
          <a:p>
            <a:pPr lvl="1"/>
            <a:endParaRPr lang="en-US" sz="1800" dirty="0"/>
          </a:p>
          <a:p>
            <a:pPr lvl="1"/>
            <a:endParaRPr lang="en-US" sz="1800" dirty="0" smtClean="0"/>
          </a:p>
          <a:p>
            <a:pPr lvl="1"/>
            <a:r>
              <a:rPr lang="en-US" sz="1800" dirty="0" smtClean="0"/>
              <a:t>Voodoo2 </a:t>
            </a:r>
            <a:r>
              <a:rPr lang="en-US" sz="1800" dirty="0"/>
              <a:t>introduced Scan-Line Interleave (SLI) </a:t>
            </a:r>
            <a:r>
              <a:rPr lang="en-US" sz="1800" dirty="0" smtClean="0"/>
              <a:t>(Still required 2D card)</a:t>
            </a:r>
          </a:p>
          <a:p>
            <a:pPr lvl="2"/>
            <a:r>
              <a:rPr lang="en-US" sz="1800" dirty="0" smtClean="0"/>
              <a:t>Two </a:t>
            </a:r>
            <a:r>
              <a:rPr lang="en-US" sz="1800" dirty="0"/>
              <a:t>Voodoo2 </a:t>
            </a:r>
            <a:r>
              <a:rPr lang="en-US" sz="1800" dirty="0" smtClean="0"/>
              <a:t>boards </a:t>
            </a:r>
            <a:r>
              <a:rPr lang="en-US" sz="1800" dirty="0"/>
              <a:t>were connected together, each drawing half the scan lines of the </a:t>
            </a:r>
            <a:r>
              <a:rPr lang="en-US" sz="1800" dirty="0" smtClean="0"/>
              <a:t>screen</a:t>
            </a:r>
          </a:p>
          <a:p>
            <a:pPr lvl="1"/>
            <a:endParaRPr lang="en-US" dirty="0" smtClean="0"/>
          </a:p>
        </p:txBody>
      </p:sp>
      <p:pic>
        <p:nvPicPr>
          <p:cNvPr id="4" name="Picture 3"/>
          <p:cNvPicPr>
            <a:picLocks noChangeAspect="1"/>
          </p:cNvPicPr>
          <p:nvPr/>
        </p:nvPicPr>
        <p:blipFill>
          <a:blip r:embed="rId2"/>
          <a:stretch>
            <a:fillRect/>
          </a:stretch>
        </p:blipFill>
        <p:spPr>
          <a:xfrm>
            <a:off x="4293431" y="1443432"/>
            <a:ext cx="5454316" cy="3402130"/>
          </a:xfrm>
          <a:prstGeom prst="rect">
            <a:avLst/>
          </a:prstGeom>
        </p:spPr>
      </p:pic>
    </p:spTree>
    <p:extLst>
      <p:ext uri="{BB962C8B-B14F-4D97-AF65-F5344CB8AC3E}">
        <p14:creationId xmlns:p14="http://schemas.microsoft.com/office/powerpoint/2010/main" val="2626573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Helpdesk/Tickets</a:t>
            </a:r>
            <a:endParaRPr lang="en-US" dirty="0"/>
          </a:p>
        </p:txBody>
      </p:sp>
      <p:sp>
        <p:nvSpPr>
          <p:cNvPr id="3" name="Content Placeholder 2"/>
          <p:cNvSpPr>
            <a:spLocks noGrp="1"/>
          </p:cNvSpPr>
          <p:nvPr>
            <p:ph idx="1"/>
          </p:nvPr>
        </p:nvSpPr>
        <p:spPr/>
        <p:txBody>
          <a:bodyPr>
            <a:normAutofit/>
          </a:bodyPr>
          <a:lstStyle/>
          <a:p>
            <a:r>
              <a:rPr lang="en-US" dirty="0" smtClean="0"/>
              <a:t>Software</a:t>
            </a:r>
          </a:p>
          <a:p>
            <a:r>
              <a:rPr lang="en-US" dirty="0" smtClean="0"/>
              <a:t>Service Level Agreement (SLA)</a:t>
            </a:r>
          </a:p>
          <a:p>
            <a:r>
              <a:rPr lang="en-US" dirty="0" smtClean="0"/>
              <a:t>Tier 1</a:t>
            </a:r>
          </a:p>
          <a:p>
            <a:pPr lvl="1"/>
            <a:r>
              <a:rPr lang="en-US" dirty="0"/>
              <a:t>S</a:t>
            </a:r>
            <a:r>
              <a:rPr lang="en-US" dirty="0" smtClean="0"/>
              <a:t>upport </a:t>
            </a:r>
            <a:r>
              <a:rPr lang="en-US" dirty="0"/>
              <a:t>level responsible for basic customer </a:t>
            </a:r>
            <a:r>
              <a:rPr lang="en-US" dirty="0" smtClean="0"/>
              <a:t>issues</a:t>
            </a:r>
          </a:p>
          <a:p>
            <a:pPr lvl="1"/>
            <a:r>
              <a:rPr lang="en-US" dirty="0" smtClean="0"/>
              <a:t>Gather information </a:t>
            </a:r>
            <a:r>
              <a:rPr lang="en-US" dirty="0"/>
              <a:t>and to determine </a:t>
            </a:r>
            <a:r>
              <a:rPr lang="en-US" dirty="0" smtClean="0"/>
              <a:t>the issue </a:t>
            </a:r>
            <a:r>
              <a:rPr lang="en-US" dirty="0"/>
              <a:t>by analyzing the symptoms and figuring out the underlying problem</a:t>
            </a:r>
            <a:endParaRPr lang="en-US" dirty="0" smtClean="0"/>
          </a:p>
          <a:p>
            <a:r>
              <a:rPr lang="en-US" dirty="0" smtClean="0"/>
              <a:t>Tier 2</a:t>
            </a:r>
          </a:p>
          <a:p>
            <a:pPr lvl="1"/>
            <a:r>
              <a:rPr lang="en-US" dirty="0" smtClean="0"/>
              <a:t>Responsible </a:t>
            </a:r>
            <a:r>
              <a:rPr lang="en-US" dirty="0"/>
              <a:t>for assisting Tier I </a:t>
            </a:r>
            <a:r>
              <a:rPr lang="en-US" dirty="0" smtClean="0"/>
              <a:t>solving </a:t>
            </a:r>
            <a:r>
              <a:rPr lang="en-US" dirty="0"/>
              <a:t>basic technical problems and </a:t>
            </a:r>
            <a:r>
              <a:rPr lang="en-US" dirty="0" smtClean="0"/>
              <a:t>for</a:t>
            </a:r>
          </a:p>
          <a:p>
            <a:pPr lvl="1"/>
            <a:r>
              <a:rPr lang="en-US" dirty="0" smtClean="0"/>
              <a:t>Investigating </a:t>
            </a:r>
            <a:r>
              <a:rPr lang="en-US" dirty="0"/>
              <a:t>elevated issues </a:t>
            </a:r>
            <a:r>
              <a:rPr lang="en-US" dirty="0" smtClean="0"/>
              <a:t>and </a:t>
            </a:r>
            <a:r>
              <a:rPr lang="en-US" dirty="0"/>
              <a:t>seeking for known solutions related </a:t>
            </a:r>
            <a:r>
              <a:rPr lang="en-US" dirty="0" smtClean="0"/>
              <a:t>to </a:t>
            </a:r>
            <a:r>
              <a:rPr lang="en-US" dirty="0"/>
              <a:t>these more complex </a:t>
            </a:r>
            <a:r>
              <a:rPr lang="en-US" dirty="0" smtClean="0"/>
              <a:t>issues</a:t>
            </a:r>
            <a:endParaRPr lang="en-US" dirty="0"/>
          </a:p>
        </p:txBody>
      </p:sp>
    </p:spTree>
    <p:extLst>
      <p:ext uri="{BB962C8B-B14F-4D97-AF65-F5344CB8AC3E}">
        <p14:creationId xmlns:p14="http://schemas.microsoft.com/office/powerpoint/2010/main" val="370309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Helpdesk/Tickets</a:t>
            </a:r>
            <a:endParaRPr lang="en-US" dirty="0"/>
          </a:p>
        </p:txBody>
      </p:sp>
      <p:sp>
        <p:nvSpPr>
          <p:cNvPr id="3" name="Content Placeholder 2"/>
          <p:cNvSpPr>
            <a:spLocks noGrp="1"/>
          </p:cNvSpPr>
          <p:nvPr>
            <p:ph idx="1"/>
          </p:nvPr>
        </p:nvSpPr>
        <p:spPr/>
        <p:txBody>
          <a:bodyPr>
            <a:normAutofit/>
          </a:bodyPr>
          <a:lstStyle/>
          <a:p>
            <a:r>
              <a:rPr lang="en-US" dirty="0" smtClean="0"/>
              <a:t>Tier 3</a:t>
            </a:r>
          </a:p>
          <a:p>
            <a:pPr lvl="1"/>
            <a:r>
              <a:rPr lang="en-US" dirty="0" smtClean="0"/>
              <a:t>Experts </a:t>
            </a:r>
            <a:r>
              <a:rPr lang="en-US" dirty="0"/>
              <a:t>in their </a:t>
            </a:r>
            <a:r>
              <a:rPr lang="en-US" dirty="0" smtClean="0"/>
              <a:t>fields</a:t>
            </a:r>
          </a:p>
          <a:p>
            <a:pPr lvl="1"/>
            <a:r>
              <a:rPr lang="en-US" dirty="0"/>
              <a:t>R</a:t>
            </a:r>
            <a:r>
              <a:rPr lang="en-US" dirty="0" smtClean="0"/>
              <a:t>esponsible </a:t>
            </a:r>
            <a:r>
              <a:rPr lang="en-US" dirty="0"/>
              <a:t>for </a:t>
            </a:r>
            <a:r>
              <a:rPr lang="en-US" dirty="0" smtClean="0"/>
              <a:t>assisting </a:t>
            </a:r>
            <a:r>
              <a:rPr lang="en-US" dirty="0"/>
              <a:t>both Tier I and Tier II </a:t>
            </a:r>
            <a:endParaRPr lang="en-US" dirty="0" smtClean="0"/>
          </a:p>
          <a:p>
            <a:pPr lvl="1"/>
            <a:r>
              <a:rPr lang="en-US" dirty="0" smtClean="0"/>
              <a:t>Research </a:t>
            </a:r>
            <a:r>
              <a:rPr lang="en-US" dirty="0"/>
              <a:t>and development of solutions to new or unknown issues</a:t>
            </a:r>
            <a:endParaRPr lang="en-US" dirty="0" smtClean="0"/>
          </a:p>
          <a:p>
            <a:r>
              <a:rPr lang="en-US" dirty="0" smtClean="0"/>
              <a:t>Priority</a:t>
            </a:r>
          </a:p>
          <a:p>
            <a:pPr lvl="1"/>
            <a:r>
              <a:rPr lang="en-US" dirty="0" smtClean="0"/>
              <a:t>End user priority v Helpdesk priority</a:t>
            </a:r>
          </a:p>
          <a:p>
            <a:pPr lvl="1"/>
            <a:endParaRPr lang="en-US" dirty="0" smtClean="0"/>
          </a:p>
        </p:txBody>
      </p:sp>
    </p:spTree>
    <p:extLst>
      <p:ext uri="{BB962C8B-B14F-4D97-AF65-F5344CB8AC3E}">
        <p14:creationId xmlns:p14="http://schemas.microsoft.com/office/powerpoint/2010/main" val="3829704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Helpdesk/Tickets</a:t>
            </a:r>
            <a:endParaRPr lang="en-US" dirty="0"/>
          </a:p>
        </p:txBody>
      </p:sp>
      <p:sp>
        <p:nvSpPr>
          <p:cNvPr id="3" name="Content Placeholder 2"/>
          <p:cNvSpPr>
            <a:spLocks noGrp="1"/>
          </p:cNvSpPr>
          <p:nvPr>
            <p:ph idx="1"/>
          </p:nvPr>
        </p:nvSpPr>
        <p:spPr/>
        <p:txBody>
          <a:bodyPr>
            <a:normAutofit/>
          </a:bodyPr>
          <a:lstStyle/>
          <a:p>
            <a:r>
              <a:rPr lang="en-US" dirty="0" smtClean="0"/>
              <a:t>Example:</a:t>
            </a:r>
          </a:p>
        </p:txBody>
      </p:sp>
      <p:graphicFrame>
        <p:nvGraphicFramePr>
          <p:cNvPr id="4" name="Table 3"/>
          <p:cNvGraphicFramePr>
            <a:graphicFrameLocks noGrp="1"/>
          </p:cNvGraphicFramePr>
          <p:nvPr>
            <p:extLst>
              <p:ext uri="{D42A27DB-BD31-4B8C-83A1-F6EECF244321}">
                <p14:modId xmlns:p14="http://schemas.microsoft.com/office/powerpoint/2010/main" val="3229970296"/>
              </p:ext>
            </p:extLst>
          </p:nvPr>
        </p:nvGraphicFramePr>
        <p:xfrm>
          <a:off x="4328882" y="818148"/>
          <a:ext cx="5537012" cy="5825389"/>
        </p:xfrm>
        <a:graphic>
          <a:graphicData uri="http://schemas.openxmlformats.org/drawingml/2006/table">
            <a:tbl>
              <a:tblPr/>
              <a:tblGrid>
                <a:gridCol w="1384253"/>
                <a:gridCol w="1384253"/>
                <a:gridCol w="1384253"/>
                <a:gridCol w="1384253"/>
              </a:tblGrid>
              <a:tr h="527823">
                <a:tc>
                  <a:txBody>
                    <a:bodyPr/>
                    <a:lstStyle/>
                    <a:p>
                      <a:r>
                        <a:rPr lang="en-US" sz="1100" b="1"/>
                        <a:t>Feature</a:t>
                      </a:r>
                      <a:r>
                        <a:rPr lang="en-US" sz="1100"/>
                        <a:t> </a:t>
                      </a:r>
                    </a:p>
                  </a:txBody>
                  <a:tcPr marL="35610" marR="35610" marT="17805" marB="17805" anchor="ctr">
                    <a:lnL>
                      <a:noFill/>
                    </a:lnL>
                    <a:lnR>
                      <a:noFill/>
                    </a:lnR>
                    <a:lnT>
                      <a:noFill/>
                    </a:lnT>
                    <a:lnB>
                      <a:noFill/>
                    </a:lnB>
                    <a:solidFill>
                      <a:srgbClr val="EEEEEE"/>
                    </a:solidFill>
                  </a:tcPr>
                </a:tc>
                <a:tc>
                  <a:txBody>
                    <a:bodyPr/>
                    <a:lstStyle/>
                    <a:p>
                      <a:r>
                        <a:rPr lang="en-US" sz="1100" b="1"/>
                        <a:t>Support Included with Hardware Product Warranty</a:t>
                      </a:r>
                      <a:r>
                        <a:rPr lang="en-US" sz="1100"/>
                        <a:t> </a:t>
                      </a:r>
                    </a:p>
                  </a:txBody>
                  <a:tcPr marL="35610" marR="35610" marT="17805" marB="17805" anchor="ctr">
                    <a:lnL>
                      <a:noFill/>
                    </a:lnL>
                    <a:lnR>
                      <a:noFill/>
                    </a:lnR>
                    <a:lnT>
                      <a:noFill/>
                    </a:lnT>
                    <a:lnB>
                      <a:noFill/>
                    </a:lnB>
                    <a:solidFill>
                      <a:srgbClr val="EEEEEE"/>
                    </a:solidFill>
                  </a:tcPr>
                </a:tc>
                <a:tc>
                  <a:txBody>
                    <a:bodyPr/>
                    <a:lstStyle/>
                    <a:p>
                      <a:r>
                        <a:rPr lang="en-US" sz="1100" b="1"/>
                        <a:t>SupportEdge Standard</a:t>
                      </a:r>
                      <a:r>
                        <a:rPr lang="en-US" sz="1100"/>
                        <a:t> </a:t>
                      </a:r>
                    </a:p>
                  </a:txBody>
                  <a:tcPr marL="35610" marR="35610" marT="17805" marB="17805" anchor="ctr">
                    <a:lnL>
                      <a:noFill/>
                    </a:lnL>
                    <a:lnR>
                      <a:noFill/>
                    </a:lnR>
                    <a:lnT>
                      <a:noFill/>
                    </a:lnT>
                    <a:lnB>
                      <a:noFill/>
                    </a:lnB>
                    <a:solidFill>
                      <a:srgbClr val="EEEEEE"/>
                    </a:solidFill>
                  </a:tcPr>
                </a:tc>
                <a:tc>
                  <a:txBody>
                    <a:bodyPr/>
                    <a:lstStyle/>
                    <a:p>
                      <a:r>
                        <a:rPr lang="en-US" sz="1100" b="1"/>
                        <a:t>SupportEdge Premium</a:t>
                      </a:r>
                      <a:r>
                        <a:rPr lang="en-US" sz="1100"/>
                        <a:t> </a:t>
                      </a:r>
                    </a:p>
                  </a:txBody>
                  <a:tcPr marL="35610" marR="35610" marT="17805" marB="17805" anchor="ctr">
                    <a:lnL>
                      <a:noFill/>
                    </a:lnL>
                    <a:lnR>
                      <a:noFill/>
                    </a:lnR>
                    <a:lnT>
                      <a:noFill/>
                    </a:lnT>
                    <a:lnB>
                      <a:noFill/>
                    </a:lnB>
                    <a:solidFill>
                      <a:srgbClr val="EEEEEE"/>
                    </a:solidFill>
                  </a:tcPr>
                </a:tc>
              </a:tr>
              <a:tr h="527823">
                <a:tc>
                  <a:txBody>
                    <a:bodyPr/>
                    <a:lstStyle/>
                    <a:p>
                      <a:r>
                        <a:rPr lang="en-US" sz="1100" b="1"/>
                        <a:t>Storage System Installation</a:t>
                      </a:r>
                      <a:r>
                        <a:rPr lang="en-US" sz="1100"/>
                        <a:t> </a:t>
                      </a:r>
                    </a:p>
                  </a:txBody>
                  <a:tcPr marL="35610" marR="35610" marT="17805" marB="17805">
                    <a:lnL>
                      <a:noFill/>
                    </a:lnL>
                    <a:lnR>
                      <a:noFill/>
                    </a:lnR>
                    <a:lnT>
                      <a:noFill/>
                    </a:lnT>
                    <a:lnB>
                      <a:noFill/>
                    </a:lnB>
                  </a:tcPr>
                </a:tc>
                <a:tc>
                  <a:txBody>
                    <a:bodyPr/>
                    <a:lstStyle/>
                    <a:p>
                      <a:r>
                        <a:rPr lang="en-US" sz="1100"/>
                        <a:t>Not included but available for purchase</a:t>
                      </a:r>
                    </a:p>
                  </a:txBody>
                  <a:tcPr marL="35610" marR="35610" marT="17805" marB="17805">
                    <a:lnL>
                      <a:noFill/>
                    </a:lnL>
                    <a:lnR>
                      <a:noFill/>
                    </a:lnR>
                    <a:lnT>
                      <a:noFill/>
                    </a:lnT>
                    <a:lnB>
                      <a:noFill/>
                    </a:lnB>
                  </a:tcPr>
                </a:tc>
                <a:tc>
                  <a:txBody>
                    <a:bodyPr/>
                    <a:lstStyle/>
                    <a:p>
                      <a:r>
                        <a:rPr lang="en-US" sz="1100"/>
                        <a:t>Not included but available for purchase</a:t>
                      </a:r>
                    </a:p>
                  </a:txBody>
                  <a:tcPr marL="35610" marR="35610" marT="17805" marB="17805">
                    <a:lnL>
                      <a:noFill/>
                    </a:lnL>
                    <a:lnR>
                      <a:noFill/>
                    </a:lnR>
                    <a:lnT>
                      <a:noFill/>
                    </a:lnT>
                    <a:lnB>
                      <a:noFill/>
                    </a:lnB>
                  </a:tcPr>
                </a:tc>
                <a:tc>
                  <a:txBody>
                    <a:bodyPr/>
                    <a:lstStyle/>
                    <a:p>
                      <a:r>
                        <a:rPr lang="en-US" sz="1100"/>
                        <a:t>Included</a:t>
                      </a:r>
                      <a:r>
                        <a:rPr lang="en-US" sz="1100" baseline="30000">
                          <a:hlinkClick r:id="rId2"/>
                        </a:rPr>
                        <a:t>[*]</a:t>
                      </a:r>
                      <a:endParaRPr lang="en-US" sz="1100"/>
                    </a:p>
                  </a:txBody>
                  <a:tcPr marL="35610" marR="35610" marT="17805" marB="17805">
                    <a:lnL>
                      <a:noFill/>
                    </a:lnL>
                    <a:lnR>
                      <a:noFill/>
                    </a:lnR>
                    <a:lnT>
                      <a:noFill/>
                    </a:lnT>
                    <a:lnB>
                      <a:noFill/>
                    </a:lnB>
                  </a:tcPr>
                </a:tc>
              </a:tr>
              <a:tr h="369476">
                <a:tc>
                  <a:txBody>
                    <a:bodyPr/>
                    <a:lstStyle/>
                    <a:p>
                      <a:r>
                        <a:rPr lang="en-US" sz="1100" b="1"/>
                        <a:t>24x7 Remote Technical Support</a:t>
                      </a:r>
                      <a:r>
                        <a:rPr lang="en-US" sz="1100"/>
                        <a:t> </a:t>
                      </a:r>
                    </a:p>
                  </a:txBody>
                  <a:tcPr marL="35610" marR="35610" marT="17805" marB="17805">
                    <a:lnL>
                      <a:noFill/>
                    </a:lnL>
                    <a:lnR>
                      <a:noFill/>
                    </a:lnR>
                    <a:lnT>
                      <a:noFill/>
                    </a:lnT>
                    <a:lnB>
                      <a:noFill/>
                    </a:lnB>
                  </a:tcPr>
                </a:tc>
                <a:tc>
                  <a:txBody>
                    <a:bodyPr/>
                    <a:lstStyle/>
                    <a:p>
                      <a:r>
                        <a:rPr lang="en-US" sz="1100"/>
                        <a:t>Included</a:t>
                      </a:r>
                    </a:p>
                  </a:txBody>
                  <a:tcPr marL="35610" marR="35610" marT="17805" marB="17805">
                    <a:lnL>
                      <a:noFill/>
                    </a:lnL>
                    <a:lnR>
                      <a:noFill/>
                    </a:lnR>
                    <a:lnT>
                      <a:noFill/>
                    </a:lnT>
                    <a:lnB>
                      <a:noFill/>
                    </a:lnB>
                  </a:tcPr>
                </a:tc>
                <a:tc>
                  <a:txBody>
                    <a:bodyPr/>
                    <a:lstStyle/>
                    <a:p>
                      <a:r>
                        <a:rPr lang="en-US" sz="1100"/>
                        <a:t>Included with hardware warranty</a:t>
                      </a:r>
                    </a:p>
                  </a:txBody>
                  <a:tcPr marL="35610" marR="35610" marT="17805" marB="17805">
                    <a:lnL>
                      <a:noFill/>
                    </a:lnL>
                    <a:lnR>
                      <a:noFill/>
                    </a:lnR>
                    <a:lnT>
                      <a:noFill/>
                    </a:lnT>
                    <a:lnB>
                      <a:noFill/>
                    </a:lnB>
                  </a:tcPr>
                </a:tc>
                <a:tc>
                  <a:txBody>
                    <a:bodyPr/>
                    <a:lstStyle/>
                    <a:p>
                      <a:r>
                        <a:rPr lang="en-US" sz="1100"/>
                        <a:t>Included with hardware warranty</a:t>
                      </a:r>
                    </a:p>
                  </a:txBody>
                  <a:tcPr marL="35610" marR="35610" marT="17805" marB="17805">
                    <a:lnL>
                      <a:noFill/>
                    </a:lnL>
                    <a:lnR>
                      <a:noFill/>
                    </a:lnR>
                    <a:lnT>
                      <a:noFill/>
                    </a:lnT>
                    <a:lnB>
                      <a:noFill/>
                    </a:lnB>
                  </a:tcPr>
                </a:tc>
              </a:tr>
              <a:tr h="1161209">
                <a:tc>
                  <a:txBody>
                    <a:bodyPr/>
                    <a:lstStyle/>
                    <a:p>
                      <a:r>
                        <a:rPr lang="en-US" sz="1100" b="1"/>
                        <a:t>Target Response Objectives for Remote Technical Support</a:t>
                      </a:r>
                      <a:r>
                        <a:rPr lang="en-US" sz="1100"/>
                        <a:t> </a:t>
                      </a:r>
                    </a:p>
                  </a:txBody>
                  <a:tcPr marL="35610" marR="35610" marT="17805" marB="17805">
                    <a:lnL>
                      <a:noFill/>
                    </a:lnL>
                    <a:lnR>
                      <a:noFill/>
                    </a:lnR>
                    <a:lnT>
                      <a:noFill/>
                    </a:lnT>
                    <a:lnB>
                      <a:noFill/>
                    </a:lnB>
                  </a:tcPr>
                </a:tc>
                <a:tc>
                  <a:txBody>
                    <a:bodyPr/>
                    <a:lstStyle/>
                    <a:p>
                      <a:r>
                        <a:rPr lang="en-US" sz="1100"/>
                        <a:t>Not available</a:t>
                      </a:r>
                    </a:p>
                  </a:txBody>
                  <a:tcPr marL="35610" marR="35610" marT="17805" marB="17805">
                    <a:lnL>
                      <a:noFill/>
                    </a:lnL>
                    <a:lnR>
                      <a:noFill/>
                    </a:lnR>
                    <a:lnT>
                      <a:noFill/>
                    </a:lnT>
                    <a:lnB>
                      <a:noFill/>
                    </a:lnB>
                  </a:tcPr>
                </a:tc>
                <a:tc>
                  <a:txBody>
                    <a:bodyPr/>
                    <a:lstStyle/>
                    <a:p>
                      <a:r>
                        <a:rPr lang="en-US" sz="1100" dirty="0"/>
                        <a:t>Priority 1: 2 hours </a:t>
                      </a:r>
                      <a:br>
                        <a:rPr lang="en-US" sz="1100" dirty="0"/>
                      </a:br>
                      <a:r>
                        <a:rPr lang="en-US" sz="1100" dirty="0"/>
                        <a:t>Priority 2: 4 hours </a:t>
                      </a:r>
                      <a:br>
                        <a:rPr lang="en-US" sz="1100" dirty="0"/>
                      </a:br>
                      <a:r>
                        <a:rPr lang="en-US" sz="1100" dirty="0"/>
                        <a:t>Priority 3: 16 hours </a:t>
                      </a:r>
                      <a:br>
                        <a:rPr lang="en-US" sz="1100" dirty="0"/>
                      </a:br>
                      <a:r>
                        <a:rPr lang="en-US" sz="1100" dirty="0"/>
                        <a:t>Priority 4: 36 hours (all times on a 24x7 basis)</a:t>
                      </a:r>
                    </a:p>
                  </a:txBody>
                  <a:tcPr marL="35610" marR="35610" marT="17805" marB="17805">
                    <a:lnL>
                      <a:noFill/>
                    </a:lnL>
                    <a:lnR>
                      <a:noFill/>
                    </a:lnR>
                    <a:lnT>
                      <a:noFill/>
                    </a:lnT>
                    <a:lnB>
                      <a:noFill/>
                    </a:lnB>
                  </a:tcPr>
                </a:tc>
                <a:tc>
                  <a:txBody>
                    <a:bodyPr/>
                    <a:lstStyle/>
                    <a:p>
                      <a:r>
                        <a:rPr lang="en-US" sz="1100" dirty="0"/>
                        <a:t>Priority 1: 30 minutes </a:t>
                      </a:r>
                      <a:br>
                        <a:rPr lang="en-US" sz="1100" dirty="0"/>
                      </a:br>
                      <a:r>
                        <a:rPr lang="en-US" sz="1100" dirty="0"/>
                        <a:t>Priority 2: 2 hours </a:t>
                      </a:r>
                      <a:br>
                        <a:rPr lang="en-US" sz="1100" dirty="0"/>
                      </a:br>
                      <a:r>
                        <a:rPr lang="en-US" sz="1100" dirty="0"/>
                        <a:t>Priority 3: 8 hours </a:t>
                      </a:r>
                      <a:br>
                        <a:rPr lang="en-US" sz="1100" dirty="0"/>
                      </a:br>
                      <a:r>
                        <a:rPr lang="en-US" sz="1100" dirty="0"/>
                        <a:t>Priority 4; 24 hours (all times on a 24x7 basis)</a:t>
                      </a:r>
                    </a:p>
                  </a:txBody>
                  <a:tcPr marL="35610" marR="35610" marT="17805" marB="17805">
                    <a:lnL>
                      <a:noFill/>
                    </a:lnL>
                    <a:lnR>
                      <a:noFill/>
                    </a:lnR>
                    <a:lnT>
                      <a:noFill/>
                    </a:lnT>
                    <a:lnB>
                      <a:noFill/>
                    </a:lnB>
                  </a:tcPr>
                </a:tc>
              </a:tr>
              <a:tr h="369476">
                <a:tc>
                  <a:txBody>
                    <a:bodyPr/>
                    <a:lstStyle/>
                    <a:p>
                      <a:r>
                        <a:rPr lang="en-US" sz="1100" b="1"/>
                        <a:t>Replacement Parts</a:t>
                      </a:r>
                      <a:r>
                        <a:rPr lang="en-US" sz="1100"/>
                        <a:t> </a:t>
                      </a:r>
                    </a:p>
                  </a:txBody>
                  <a:tcPr marL="35610" marR="35610" marT="17805" marB="17805">
                    <a:lnL>
                      <a:noFill/>
                    </a:lnL>
                    <a:lnR>
                      <a:noFill/>
                    </a:lnR>
                    <a:lnT>
                      <a:noFill/>
                    </a:lnT>
                    <a:lnB>
                      <a:noFill/>
                    </a:lnB>
                  </a:tcPr>
                </a:tc>
                <a:tc>
                  <a:txBody>
                    <a:bodyPr/>
                    <a:lstStyle/>
                    <a:p>
                      <a:r>
                        <a:rPr lang="en-US" sz="1100"/>
                        <a:t>Included</a:t>
                      </a:r>
                    </a:p>
                  </a:txBody>
                  <a:tcPr marL="35610" marR="35610" marT="17805" marB="17805">
                    <a:lnL>
                      <a:noFill/>
                    </a:lnL>
                    <a:lnR>
                      <a:noFill/>
                    </a:lnR>
                    <a:lnT>
                      <a:noFill/>
                    </a:lnT>
                    <a:lnB>
                      <a:noFill/>
                    </a:lnB>
                  </a:tcPr>
                </a:tc>
                <a:tc>
                  <a:txBody>
                    <a:bodyPr/>
                    <a:lstStyle/>
                    <a:p>
                      <a:r>
                        <a:rPr lang="en-US" sz="1100"/>
                        <a:t>Included with hardware warranty</a:t>
                      </a:r>
                    </a:p>
                  </a:txBody>
                  <a:tcPr marL="35610" marR="35610" marT="17805" marB="17805">
                    <a:lnL>
                      <a:noFill/>
                    </a:lnL>
                    <a:lnR>
                      <a:noFill/>
                    </a:lnR>
                    <a:lnT>
                      <a:noFill/>
                    </a:lnT>
                    <a:lnB>
                      <a:noFill/>
                    </a:lnB>
                  </a:tcPr>
                </a:tc>
                <a:tc>
                  <a:txBody>
                    <a:bodyPr/>
                    <a:lstStyle/>
                    <a:p>
                      <a:r>
                        <a:rPr lang="en-US" sz="1100"/>
                        <a:t>Included with hardware warranty</a:t>
                      </a:r>
                    </a:p>
                  </a:txBody>
                  <a:tcPr marL="35610" marR="35610" marT="17805" marB="17805">
                    <a:lnL>
                      <a:noFill/>
                    </a:lnL>
                    <a:lnR>
                      <a:noFill/>
                    </a:lnR>
                    <a:lnT>
                      <a:noFill/>
                    </a:lnT>
                    <a:lnB>
                      <a:noFill/>
                    </a:lnB>
                  </a:tcPr>
                </a:tc>
              </a:tr>
              <a:tr h="2586330">
                <a:tc>
                  <a:txBody>
                    <a:bodyPr/>
                    <a:lstStyle/>
                    <a:p>
                      <a:r>
                        <a:rPr lang="en-US" sz="1100" b="1" dirty="0"/>
                        <a:t>Replacement Parts Target Response Objectives and Installation</a:t>
                      </a:r>
                      <a:r>
                        <a:rPr lang="en-US" sz="1100" dirty="0"/>
                        <a:t> </a:t>
                      </a:r>
                    </a:p>
                  </a:txBody>
                  <a:tcPr marL="35610" marR="35610" marT="17805" marB="17805">
                    <a:lnL>
                      <a:noFill/>
                    </a:lnL>
                    <a:lnR>
                      <a:noFill/>
                    </a:lnR>
                    <a:lnT>
                      <a:noFill/>
                    </a:lnT>
                    <a:lnB>
                      <a:noFill/>
                    </a:lnB>
                  </a:tcPr>
                </a:tc>
                <a:tc>
                  <a:txBody>
                    <a:bodyPr/>
                    <a:lstStyle/>
                    <a:p>
                      <a:r>
                        <a:rPr lang="en-US" sz="1100" dirty="0"/>
                        <a:t>Next business day Customer installs all Replacement Parts.</a:t>
                      </a:r>
                    </a:p>
                  </a:txBody>
                  <a:tcPr marL="35610" marR="35610" marT="17805" marB="17805">
                    <a:lnL>
                      <a:noFill/>
                    </a:lnL>
                    <a:lnR>
                      <a:noFill/>
                    </a:lnR>
                    <a:lnT>
                      <a:noFill/>
                    </a:lnT>
                    <a:lnB>
                      <a:noFill/>
                    </a:lnB>
                  </a:tcPr>
                </a:tc>
                <a:tc>
                  <a:txBody>
                    <a:bodyPr/>
                    <a:lstStyle/>
                    <a:p>
                      <a:r>
                        <a:rPr lang="en-US" sz="1100"/>
                        <a:t>Choose one of the following:</a:t>
                      </a:r>
                      <a:r>
                        <a:rPr lang="en-US" sz="1100" baseline="30000">
                          <a:hlinkClick r:id="rId3"/>
                        </a:rPr>
                        <a:t>[**]</a:t>
                      </a:r>
                      <a:r>
                        <a:rPr lang="en-US" sz="1100"/>
                        <a:t/>
                      </a:r>
                      <a:br>
                        <a:rPr lang="en-US" sz="1100"/>
                      </a:br>
                      <a:r>
                        <a:rPr lang="en-US" sz="1100"/>
                        <a:t>•  24x7, 4-hour (NetApp installs all Replacement Parts) </a:t>
                      </a:r>
                      <a:br>
                        <a:rPr lang="en-US" sz="1100"/>
                      </a:br>
                      <a:r>
                        <a:rPr lang="en-US" sz="1100"/>
                        <a:t>•  24x7, 4-hour (Customer self-installs all Replacement Parts) </a:t>
                      </a:r>
                      <a:br>
                        <a:rPr lang="en-US" sz="1100"/>
                      </a:br>
                      <a:r>
                        <a:rPr lang="en-US" sz="1100"/>
                        <a:t>•  Next business day (NetApp installs all Replacement Parts)</a:t>
                      </a:r>
                    </a:p>
                  </a:txBody>
                  <a:tcPr marL="35610" marR="35610" marT="17805" marB="17805">
                    <a:lnL>
                      <a:noFill/>
                    </a:lnL>
                    <a:lnR>
                      <a:noFill/>
                    </a:lnR>
                    <a:lnT>
                      <a:noFill/>
                    </a:lnT>
                    <a:lnB>
                      <a:noFill/>
                    </a:lnB>
                  </a:tcPr>
                </a:tc>
                <a:tc>
                  <a:txBody>
                    <a:bodyPr/>
                    <a:lstStyle/>
                    <a:p>
                      <a:r>
                        <a:rPr lang="en-US" sz="1100"/>
                        <a:t>NetApp installs all Replacement Parts. Choose one of the following:</a:t>
                      </a:r>
                      <a:r>
                        <a:rPr lang="en-US" sz="1100" baseline="30000">
                          <a:hlinkClick r:id="rId3"/>
                        </a:rPr>
                        <a:t>[**]</a:t>
                      </a:r>
                      <a:r>
                        <a:rPr lang="en-US" sz="1100"/>
                        <a:t/>
                      </a:r>
                      <a:br>
                        <a:rPr lang="en-US" sz="1100"/>
                      </a:br>
                      <a:r>
                        <a:rPr lang="en-US" sz="1100"/>
                        <a:t>•  24x7, 2-hour </a:t>
                      </a:r>
                      <a:br>
                        <a:rPr lang="en-US" sz="1100"/>
                      </a:br>
                      <a:r>
                        <a:rPr lang="en-US" sz="1100"/>
                        <a:t>•  24x7, 4-hour </a:t>
                      </a:r>
                      <a:br>
                        <a:rPr lang="en-US" sz="1100"/>
                      </a:br>
                      <a:r>
                        <a:rPr lang="en-US" sz="1100"/>
                        <a:t>•  Next business day</a:t>
                      </a:r>
                    </a:p>
                  </a:txBody>
                  <a:tcPr marL="35610" marR="35610" marT="17805" marB="17805">
                    <a:lnL>
                      <a:noFill/>
                    </a:lnL>
                    <a:lnR>
                      <a:noFill/>
                    </a:lnR>
                    <a:lnT>
                      <a:noFill/>
                    </a:lnT>
                    <a:lnB>
                      <a:noFill/>
                    </a:lnB>
                  </a:tcPr>
                </a:tc>
              </a:tr>
              <a:tr h="211129">
                <a:tc>
                  <a:txBody>
                    <a:bodyPr/>
                    <a:lstStyle/>
                    <a:p>
                      <a:r>
                        <a:rPr lang="en-US" sz="1100" b="1"/>
                        <a:t>Onsite Support</a:t>
                      </a:r>
                      <a:r>
                        <a:rPr lang="en-US" sz="1100"/>
                        <a:t> </a:t>
                      </a:r>
                    </a:p>
                  </a:txBody>
                  <a:tcPr marL="35610" marR="35610" marT="17805" marB="17805">
                    <a:lnL>
                      <a:noFill/>
                    </a:lnL>
                    <a:lnR>
                      <a:noFill/>
                    </a:lnR>
                    <a:lnT>
                      <a:noFill/>
                    </a:lnT>
                    <a:lnB>
                      <a:noFill/>
                    </a:lnB>
                  </a:tcPr>
                </a:tc>
                <a:tc>
                  <a:txBody>
                    <a:bodyPr/>
                    <a:lstStyle/>
                    <a:p>
                      <a:r>
                        <a:rPr lang="en-US" sz="1100"/>
                        <a:t>Not available</a:t>
                      </a:r>
                    </a:p>
                  </a:txBody>
                  <a:tcPr marL="35610" marR="35610" marT="17805" marB="17805">
                    <a:lnL>
                      <a:noFill/>
                    </a:lnL>
                    <a:lnR>
                      <a:noFill/>
                    </a:lnR>
                    <a:lnT>
                      <a:noFill/>
                    </a:lnT>
                    <a:lnB>
                      <a:noFill/>
                    </a:lnB>
                  </a:tcPr>
                </a:tc>
                <a:tc>
                  <a:txBody>
                    <a:bodyPr/>
                    <a:lstStyle/>
                    <a:p>
                      <a:r>
                        <a:rPr lang="en-US" sz="1100"/>
                        <a:t>Not available</a:t>
                      </a:r>
                    </a:p>
                  </a:txBody>
                  <a:tcPr marL="35610" marR="35610" marT="17805" marB="17805">
                    <a:lnL>
                      <a:noFill/>
                    </a:lnL>
                    <a:lnR>
                      <a:noFill/>
                    </a:lnR>
                    <a:lnT>
                      <a:noFill/>
                    </a:lnT>
                    <a:lnB>
                      <a:noFill/>
                    </a:lnB>
                  </a:tcPr>
                </a:tc>
                <a:tc>
                  <a:txBody>
                    <a:bodyPr/>
                    <a:lstStyle/>
                    <a:p>
                      <a:r>
                        <a:rPr lang="en-US" sz="1100" dirty="0"/>
                        <a:t>Included</a:t>
                      </a:r>
                    </a:p>
                  </a:txBody>
                  <a:tcPr marL="35610" marR="35610" marT="17805" marB="17805">
                    <a:lnL>
                      <a:noFill/>
                    </a:lnL>
                    <a:lnR>
                      <a:noFill/>
                    </a:lnR>
                    <a:lnT>
                      <a:noFill/>
                    </a:lnT>
                    <a:lnB>
                      <a:noFill/>
                    </a:lnB>
                  </a:tcPr>
                </a:tc>
              </a:tr>
            </a:tbl>
          </a:graphicData>
        </a:graphic>
      </p:graphicFrame>
    </p:spTree>
    <p:extLst>
      <p:ext uri="{BB962C8B-B14F-4D97-AF65-F5344CB8AC3E}">
        <p14:creationId xmlns:p14="http://schemas.microsoft.com/office/powerpoint/2010/main" val="260057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Video</a:t>
            </a:r>
            <a:endParaRPr lang="en-US" dirty="0"/>
          </a:p>
        </p:txBody>
      </p:sp>
      <p:sp>
        <p:nvSpPr>
          <p:cNvPr id="3" name="Content Placeholder 2"/>
          <p:cNvSpPr>
            <a:spLocks noGrp="1"/>
          </p:cNvSpPr>
          <p:nvPr>
            <p:ph idx="1"/>
          </p:nvPr>
        </p:nvSpPr>
        <p:spPr>
          <a:xfrm>
            <a:off x="677334" y="2160589"/>
            <a:ext cx="8596668" cy="4360527"/>
          </a:xfrm>
        </p:spPr>
        <p:txBody>
          <a:bodyPr>
            <a:normAutofit/>
          </a:bodyPr>
          <a:lstStyle/>
          <a:p>
            <a:r>
              <a:rPr lang="en-US" dirty="0" err="1" smtClean="0"/>
              <a:t>Nvidia</a:t>
            </a:r>
            <a:endParaRPr lang="en-US" dirty="0" smtClean="0"/>
          </a:p>
          <a:p>
            <a:pPr lvl="1"/>
            <a:r>
              <a:rPr lang="en-US" dirty="0" smtClean="0"/>
              <a:t>Purchased 3dFX</a:t>
            </a:r>
          </a:p>
          <a:p>
            <a:pPr lvl="1"/>
            <a:r>
              <a:rPr lang="en-US" dirty="0" smtClean="0"/>
              <a:t>GeForce (Gaming)</a:t>
            </a:r>
          </a:p>
          <a:p>
            <a:pPr lvl="1"/>
            <a:r>
              <a:rPr lang="en-US" dirty="0" err="1" smtClean="0"/>
              <a:t>Quadro</a:t>
            </a:r>
            <a:r>
              <a:rPr lang="en-US" dirty="0" smtClean="0"/>
              <a:t> (Professional)</a:t>
            </a:r>
          </a:p>
          <a:p>
            <a:pPr lvl="1"/>
            <a:r>
              <a:rPr lang="en-US" dirty="0" smtClean="0"/>
              <a:t>Tesla (Compute)</a:t>
            </a:r>
          </a:p>
          <a:p>
            <a:pPr lvl="1"/>
            <a:r>
              <a:rPr lang="en-US" dirty="0" smtClean="0"/>
              <a:t>CUDA (Parallel/Programming – no Assembly)</a:t>
            </a:r>
            <a:endParaRPr lang="en-US" dirty="0" smtClean="0"/>
          </a:p>
          <a:p>
            <a:pPr lvl="1"/>
            <a:r>
              <a:rPr lang="en-US" dirty="0" smtClean="0"/>
              <a:t>Reintroduced SLI (Scalable Link Interface)</a:t>
            </a:r>
          </a:p>
          <a:p>
            <a:r>
              <a:rPr lang="en-US" dirty="0" smtClean="0"/>
              <a:t>AMD/ATI</a:t>
            </a:r>
            <a:endParaRPr lang="en-US" dirty="0" smtClean="0"/>
          </a:p>
          <a:p>
            <a:pPr lvl="1"/>
            <a:r>
              <a:rPr lang="en-US" dirty="0" smtClean="0"/>
              <a:t>Radeon</a:t>
            </a:r>
          </a:p>
          <a:p>
            <a:pPr lvl="1"/>
            <a:r>
              <a:rPr lang="en-US" dirty="0" smtClean="0"/>
              <a:t>APU’s</a:t>
            </a:r>
          </a:p>
          <a:p>
            <a:pPr lvl="1"/>
            <a:r>
              <a:rPr lang="en-US" dirty="0" err="1" smtClean="0"/>
              <a:t>CrossFire</a:t>
            </a:r>
            <a:endParaRPr lang="en-US" dirty="0" smtClean="0"/>
          </a:p>
        </p:txBody>
      </p:sp>
      <p:pic>
        <p:nvPicPr>
          <p:cNvPr id="4" name="Picture 3"/>
          <p:cNvPicPr>
            <a:picLocks noChangeAspect="1"/>
          </p:cNvPicPr>
          <p:nvPr/>
        </p:nvPicPr>
        <p:blipFill>
          <a:blip r:embed="rId2"/>
          <a:stretch>
            <a:fillRect/>
          </a:stretch>
        </p:blipFill>
        <p:spPr>
          <a:xfrm>
            <a:off x="5683077" y="2160589"/>
            <a:ext cx="3590925" cy="2438400"/>
          </a:xfrm>
          <a:prstGeom prst="rect">
            <a:avLst/>
          </a:prstGeom>
        </p:spPr>
      </p:pic>
    </p:spTree>
    <p:extLst>
      <p:ext uri="{BB962C8B-B14F-4D97-AF65-F5344CB8AC3E}">
        <p14:creationId xmlns:p14="http://schemas.microsoft.com/office/powerpoint/2010/main" val="3154905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Video</a:t>
            </a:r>
            <a:endParaRPr lang="en-US" dirty="0"/>
          </a:p>
        </p:txBody>
      </p:sp>
      <p:sp>
        <p:nvSpPr>
          <p:cNvPr id="3" name="Content Placeholder 2"/>
          <p:cNvSpPr>
            <a:spLocks noGrp="1"/>
          </p:cNvSpPr>
          <p:nvPr>
            <p:ph idx="1"/>
          </p:nvPr>
        </p:nvSpPr>
        <p:spPr>
          <a:xfrm>
            <a:off x="677334" y="2160589"/>
            <a:ext cx="4440098" cy="3880773"/>
          </a:xfrm>
        </p:spPr>
        <p:txBody>
          <a:bodyPr>
            <a:normAutofit lnSpcReduction="10000"/>
          </a:bodyPr>
          <a:lstStyle/>
          <a:p>
            <a:r>
              <a:rPr lang="en-US" dirty="0" smtClean="0"/>
              <a:t>Intel</a:t>
            </a:r>
          </a:p>
          <a:p>
            <a:pPr lvl="1"/>
            <a:r>
              <a:rPr lang="en-US" dirty="0" smtClean="0"/>
              <a:t>Embedded chips on most lower-end mother boards</a:t>
            </a:r>
          </a:p>
          <a:p>
            <a:pPr lvl="1"/>
            <a:r>
              <a:rPr lang="en-US" dirty="0" smtClean="0"/>
              <a:t>Integrated on CPU’s</a:t>
            </a:r>
          </a:p>
          <a:p>
            <a:pPr lvl="1"/>
            <a:r>
              <a:rPr lang="en-US" dirty="0" smtClean="0"/>
              <a:t>MIC Compute </a:t>
            </a:r>
            <a:r>
              <a:rPr lang="en-US" dirty="0"/>
              <a:t>(modified P54C</a:t>
            </a:r>
            <a:r>
              <a:rPr lang="en-US" dirty="0" smtClean="0"/>
              <a:t>)</a:t>
            </a:r>
          </a:p>
          <a:p>
            <a:pPr lvl="2"/>
            <a:r>
              <a:rPr lang="en-US" dirty="0" smtClean="0"/>
              <a:t>(Many Integrated Core)</a:t>
            </a:r>
            <a:endParaRPr lang="en-US" dirty="0" smtClean="0"/>
          </a:p>
          <a:p>
            <a:pPr lvl="2"/>
            <a:r>
              <a:rPr lang="en-US" dirty="0" err="1" smtClean="0"/>
              <a:t>Larrabee</a:t>
            </a:r>
            <a:endParaRPr lang="en-US" dirty="0" smtClean="0"/>
          </a:p>
          <a:p>
            <a:pPr lvl="2"/>
            <a:r>
              <a:rPr lang="en-US" dirty="0" smtClean="0"/>
              <a:t>Knights </a:t>
            </a:r>
            <a:r>
              <a:rPr lang="en-US" dirty="0" smtClean="0"/>
              <a:t>Ferry (Prototype)</a:t>
            </a:r>
            <a:endParaRPr lang="en-US" dirty="0" smtClean="0"/>
          </a:p>
          <a:p>
            <a:pPr lvl="2"/>
            <a:r>
              <a:rPr lang="en-US" dirty="0" smtClean="0"/>
              <a:t>Knights </a:t>
            </a:r>
            <a:r>
              <a:rPr lang="en-US" dirty="0" smtClean="0"/>
              <a:t>Corner (22nm)</a:t>
            </a:r>
          </a:p>
          <a:p>
            <a:pPr lvl="2"/>
            <a:r>
              <a:rPr lang="en-US" dirty="0" smtClean="0"/>
              <a:t>Knights Landing (14nm)</a:t>
            </a:r>
            <a:endParaRPr lang="en-US" dirty="0" smtClean="0"/>
          </a:p>
          <a:p>
            <a:pPr lvl="2"/>
            <a:r>
              <a:rPr lang="en-US" dirty="0" smtClean="0"/>
              <a:t>Xeon </a:t>
            </a:r>
            <a:r>
              <a:rPr lang="en-US" dirty="0" smtClean="0"/>
              <a:t>Phi (Product Family brandin</a:t>
            </a:r>
            <a:r>
              <a:rPr lang="en-US" dirty="0" smtClean="0"/>
              <a:t>g)</a:t>
            </a:r>
          </a:p>
          <a:p>
            <a:pPr lvl="2"/>
            <a:r>
              <a:rPr lang="en-US" dirty="0" smtClean="0"/>
              <a:t>Supercomputing</a:t>
            </a:r>
            <a:endParaRPr lang="en-US" dirty="0" smtClean="0"/>
          </a:p>
        </p:txBody>
      </p:sp>
      <p:pic>
        <p:nvPicPr>
          <p:cNvPr id="2050" name="Picture 2" descr="http://www.geek.com/wp-content/uploads/2010/06/Aubrey_Isle_die_low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565" y="1996216"/>
            <a:ext cx="4899627" cy="368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9272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Audio</a:t>
            </a:r>
            <a:endParaRPr lang="en-US" dirty="0"/>
          </a:p>
        </p:txBody>
      </p:sp>
      <p:sp>
        <p:nvSpPr>
          <p:cNvPr id="3" name="Content Placeholder 2"/>
          <p:cNvSpPr>
            <a:spLocks noGrp="1"/>
          </p:cNvSpPr>
          <p:nvPr>
            <p:ph idx="1"/>
          </p:nvPr>
        </p:nvSpPr>
        <p:spPr/>
        <p:txBody>
          <a:bodyPr>
            <a:normAutofit/>
          </a:bodyPr>
          <a:lstStyle/>
          <a:p>
            <a:r>
              <a:rPr lang="en-US" dirty="0" smtClean="0"/>
              <a:t>Typically integrated onto the motherboard</a:t>
            </a:r>
          </a:p>
          <a:p>
            <a:pPr lvl="1"/>
            <a:r>
              <a:rPr lang="en-US" dirty="0" smtClean="0"/>
              <a:t>Line out</a:t>
            </a:r>
          </a:p>
          <a:p>
            <a:pPr lvl="1"/>
            <a:r>
              <a:rPr lang="en-US" dirty="0" smtClean="0"/>
              <a:t>Line In</a:t>
            </a:r>
          </a:p>
          <a:p>
            <a:pPr lvl="1"/>
            <a:r>
              <a:rPr lang="en-US" dirty="0" smtClean="0"/>
              <a:t>Rear/Center/Sub</a:t>
            </a:r>
          </a:p>
          <a:p>
            <a:pPr lvl="1"/>
            <a:r>
              <a:rPr lang="en-US" dirty="0" smtClean="0"/>
              <a:t>S/PDIF Out (OPTICAL)</a:t>
            </a:r>
          </a:p>
          <a:p>
            <a:pPr lvl="1"/>
            <a:r>
              <a:rPr lang="en-US" dirty="0" smtClean="0"/>
              <a:t>Microphone</a:t>
            </a:r>
          </a:p>
          <a:p>
            <a:r>
              <a:rPr lang="en-US" dirty="0" smtClean="0"/>
              <a:t>Higher end boards provide 5.1 and 7.1 channels</a:t>
            </a:r>
          </a:p>
          <a:p>
            <a:r>
              <a:rPr lang="en-US" dirty="0" smtClean="0"/>
              <a:t>Creative Labs de facto standard for discrete cards</a:t>
            </a:r>
          </a:p>
          <a:p>
            <a:endParaRPr lang="en-US" dirty="0" smtClean="0"/>
          </a:p>
        </p:txBody>
      </p:sp>
      <p:pic>
        <p:nvPicPr>
          <p:cNvPr id="6" name="Picture 5"/>
          <p:cNvPicPr>
            <a:picLocks noChangeAspect="1"/>
          </p:cNvPicPr>
          <p:nvPr/>
        </p:nvPicPr>
        <p:blipFill>
          <a:blip r:embed="rId2"/>
          <a:stretch>
            <a:fillRect/>
          </a:stretch>
        </p:blipFill>
        <p:spPr>
          <a:xfrm>
            <a:off x="6841525" y="1930400"/>
            <a:ext cx="4662616" cy="3496962"/>
          </a:xfrm>
          <a:prstGeom prst="rect">
            <a:avLst/>
          </a:prstGeom>
        </p:spPr>
      </p:pic>
      <p:pic>
        <p:nvPicPr>
          <p:cNvPr id="7" name="Picture 6"/>
          <p:cNvPicPr>
            <a:picLocks noChangeAspect="1"/>
          </p:cNvPicPr>
          <p:nvPr/>
        </p:nvPicPr>
        <p:blipFill>
          <a:blip r:embed="rId3"/>
          <a:stretch>
            <a:fillRect/>
          </a:stretch>
        </p:blipFill>
        <p:spPr>
          <a:xfrm>
            <a:off x="1337818" y="5470312"/>
            <a:ext cx="4112776" cy="1142100"/>
          </a:xfrm>
          <a:prstGeom prst="rect">
            <a:avLst/>
          </a:prstGeom>
        </p:spPr>
      </p:pic>
    </p:spTree>
    <p:extLst>
      <p:ext uri="{BB962C8B-B14F-4D97-AF65-F5344CB8AC3E}">
        <p14:creationId xmlns:p14="http://schemas.microsoft.com/office/powerpoint/2010/main" val="813979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69007" y="1313031"/>
            <a:ext cx="3694091" cy="2770568"/>
          </a:xfrm>
          <a:prstGeom prst="rect">
            <a:avLst/>
          </a:prstGeom>
        </p:spPr>
      </p:pic>
      <p:sp>
        <p:nvSpPr>
          <p:cNvPr id="2" name="Title 1"/>
          <p:cNvSpPr>
            <a:spLocks noGrp="1"/>
          </p:cNvSpPr>
          <p:nvPr>
            <p:ph type="title"/>
          </p:nvPr>
        </p:nvSpPr>
        <p:spPr/>
        <p:txBody>
          <a:bodyPr/>
          <a:lstStyle/>
          <a:p>
            <a:r>
              <a:rPr lang="en-US" dirty="0" smtClean="0"/>
              <a:t>Desktop Components</a:t>
            </a:r>
            <a:br>
              <a:rPr lang="en-US" dirty="0" smtClean="0"/>
            </a:br>
            <a:r>
              <a:rPr lang="en-US" dirty="0" smtClean="0"/>
              <a:t>Local Storage</a:t>
            </a:r>
            <a:endParaRPr lang="en-US" dirty="0"/>
          </a:p>
        </p:txBody>
      </p:sp>
      <p:sp>
        <p:nvSpPr>
          <p:cNvPr id="3" name="Content Placeholder 2"/>
          <p:cNvSpPr>
            <a:spLocks noGrp="1"/>
          </p:cNvSpPr>
          <p:nvPr>
            <p:ph idx="1"/>
          </p:nvPr>
        </p:nvSpPr>
        <p:spPr>
          <a:xfrm>
            <a:off x="677334" y="2160589"/>
            <a:ext cx="8596668" cy="4633243"/>
          </a:xfrm>
        </p:spPr>
        <p:txBody>
          <a:bodyPr>
            <a:noAutofit/>
          </a:bodyPr>
          <a:lstStyle/>
          <a:p>
            <a:pPr lvl="1"/>
            <a:r>
              <a:rPr lang="en-US" dirty="0" smtClean="0"/>
              <a:t>PATA (IDE)</a:t>
            </a:r>
          </a:p>
          <a:p>
            <a:pPr lvl="2"/>
            <a:r>
              <a:rPr lang="en-US" sz="1600" dirty="0" smtClean="0"/>
              <a:t>Parallel ATA</a:t>
            </a:r>
          </a:p>
          <a:p>
            <a:pPr lvl="2"/>
            <a:r>
              <a:rPr lang="en-US" sz="1600" dirty="0" smtClean="0"/>
              <a:t>Integrated Drive Electronics</a:t>
            </a:r>
            <a:endParaRPr lang="en-US" sz="1600" dirty="0" smtClean="0"/>
          </a:p>
          <a:p>
            <a:pPr lvl="1"/>
            <a:r>
              <a:rPr lang="en-US" dirty="0" smtClean="0"/>
              <a:t>SCSI</a:t>
            </a:r>
          </a:p>
          <a:p>
            <a:pPr lvl="2"/>
            <a:r>
              <a:rPr lang="en-US" sz="1600" dirty="0" smtClean="0"/>
              <a:t>Small Computer System Interface</a:t>
            </a:r>
            <a:endParaRPr lang="en-US" sz="1600" dirty="0" smtClean="0"/>
          </a:p>
          <a:p>
            <a:pPr lvl="1"/>
            <a:r>
              <a:rPr lang="en-US" dirty="0" smtClean="0"/>
              <a:t>SATA</a:t>
            </a:r>
          </a:p>
          <a:p>
            <a:pPr lvl="2"/>
            <a:r>
              <a:rPr lang="en-US" sz="1600" dirty="0" smtClean="0"/>
              <a:t>Serial ATA</a:t>
            </a:r>
            <a:endParaRPr lang="en-US" sz="1600" dirty="0" smtClean="0"/>
          </a:p>
          <a:p>
            <a:pPr lvl="1"/>
            <a:r>
              <a:rPr lang="en-US" dirty="0" smtClean="0"/>
              <a:t>SAS </a:t>
            </a:r>
            <a:endParaRPr lang="en-US" dirty="0" smtClean="0"/>
          </a:p>
          <a:p>
            <a:pPr lvl="2"/>
            <a:r>
              <a:rPr lang="en-US" sz="1600" dirty="0" smtClean="0"/>
              <a:t>Serial Attached SCSI</a:t>
            </a:r>
            <a:endParaRPr lang="en-US" sz="1600" dirty="0" smtClean="0"/>
          </a:p>
          <a:p>
            <a:pPr lvl="1"/>
            <a:r>
              <a:rPr lang="en-US" dirty="0" smtClean="0"/>
              <a:t>Discrete Cards</a:t>
            </a:r>
          </a:p>
          <a:p>
            <a:pPr lvl="1"/>
            <a:r>
              <a:rPr lang="en-US" dirty="0" smtClean="0"/>
              <a:t>RAID</a:t>
            </a:r>
          </a:p>
          <a:p>
            <a:pPr lvl="2"/>
            <a:r>
              <a:rPr lang="en-US" dirty="0" smtClean="0"/>
              <a:t>Redundant Array of Independent Disks</a:t>
            </a:r>
            <a:endParaRPr lang="en-US" dirty="0" smtClean="0"/>
          </a:p>
        </p:txBody>
      </p:sp>
      <p:pic>
        <p:nvPicPr>
          <p:cNvPr id="4" name="Picture 3"/>
          <p:cNvPicPr>
            <a:picLocks noChangeAspect="1"/>
          </p:cNvPicPr>
          <p:nvPr/>
        </p:nvPicPr>
        <p:blipFill>
          <a:blip r:embed="rId3"/>
          <a:stretch>
            <a:fillRect/>
          </a:stretch>
        </p:blipFill>
        <p:spPr>
          <a:xfrm>
            <a:off x="7562045" y="3384082"/>
            <a:ext cx="4295104" cy="3221328"/>
          </a:xfrm>
          <a:prstGeom prst="rect">
            <a:avLst/>
          </a:prstGeom>
        </p:spPr>
      </p:pic>
    </p:spTree>
    <p:extLst>
      <p:ext uri="{BB962C8B-B14F-4D97-AF65-F5344CB8AC3E}">
        <p14:creationId xmlns:p14="http://schemas.microsoft.com/office/powerpoint/2010/main" val="1232619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Local Storage</a:t>
            </a:r>
            <a:endParaRPr lang="en-US" dirty="0"/>
          </a:p>
        </p:txBody>
      </p:sp>
      <p:sp>
        <p:nvSpPr>
          <p:cNvPr id="3" name="Content Placeholder 2"/>
          <p:cNvSpPr>
            <a:spLocks noGrp="1"/>
          </p:cNvSpPr>
          <p:nvPr>
            <p:ph idx="1"/>
          </p:nvPr>
        </p:nvSpPr>
        <p:spPr/>
        <p:txBody>
          <a:bodyPr>
            <a:noAutofit/>
          </a:bodyPr>
          <a:lstStyle/>
          <a:p>
            <a:pPr lvl="1"/>
            <a:r>
              <a:rPr lang="en-US" sz="2800" dirty="0" smtClean="0"/>
              <a:t>Parallel </a:t>
            </a:r>
            <a:r>
              <a:rPr lang="en-US" sz="2800" dirty="0" err="1" smtClean="0"/>
              <a:t>vs</a:t>
            </a:r>
            <a:r>
              <a:rPr lang="en-US" sz="2800" dirty="0" smtClean="0"/>
              <a:t> Serial</a:t>
            </a:r>
          </a:p>
          <a:p>
            <a:pPr lvl="2"/>
            <a:r>
              <a:rPr lang="en-US" sz="2800" dirty="0" smtClean="0"/>
              <a:t>Parallel can send multiple streams of data</a:t>
            </a:r>
          </a:p>
          <a:p>
            <a:pPr lvl="2"/>
            <a:r>
              <a:rPr lang="en-US" sz="2800" dirty="0" smtClean="0"/>
              <a:t>Able to clock Serial faster</a:t>
            </a:r>
          </a:p>
          <a:p>
            <a:pPr lvl="2"/>
            <a:r>
              <a:rPr lang="en-US" sz="2800" dirty="0" smtClean="0"/>
              <a:t>Less crosstalk with Serial</a:t>
            </a:r>
          </a:p>
          <a:p>
            <a:pPr lvl="2"/>
            <a:r>
              <a:rPr lang="en-US" sz="2800" dirty="0" smtClean="0"/>
              <a:t>Serial cables have less wires…take up less space</a:t>
            </a:r>
          </a:p>
        </p:txBody>
      </p:sp>
    </p:spTree>
    <p:extLst>
      <p:ext uri="{BB962C8B-B14F-4D97-AF65-F5344CB8AC3E}">
        <p14:creationId xmlns:p14="http://schemas.microsoft.com/office/powerpoint/2010/main" val="2033915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Hard Drives</a:t>
            </a:r>
            <a:endParaRPr lang="en-US" dirty="0"/>
          </a:p>
        </p:txBody>
      </p:sp>
      <p:sp>
        <p:nvSpPr>
          <p:cNvPr id="3" name="Content Placeholder 2"/>
          <p:cNvSpPr>
            <a:spLocks noGrp="1"/>
          </p:cNvSpPr>
          <p:nvPr>
            <p:ph idx="1"/>
          </p:nvPr>
        </p:nvSpPr>
        <p:spPr/>
        <p:txBody>
          <a:bodyPr>
            <a:noAutofit/>
          </a:bodyPr>
          <a:lstStyle/>
          <a:p>
            <a:r>
              <a:rPr lang="en-US" sz="2400" dirty="0" smtClean="0"/>
              <a:t>Physical Sizes</a:t>
            </a:r>
          </a:p>
          <a:p>
            <a:pPr lvl="1"/>
            <a:r>
              <a:rPr lang="en-US" sz="2200" dirty="0" smtClean="0"/>
              <a:t>5.25”</a:t>
            </a:r>
          </a:p>
          <a:p>
            <a:pPr lvl="1"/>
            <a:r>
              <a:rPr lang="en-US" sz="2200" dirty="0" smtClean="0"/>
              <a:t>3.5”</a:t>
            </a:r>
          </a:p>
          <a:p>
            <a:pPr lvl="1"/>
            <a:r>
              <a:rPr lang="en-US" sz="2200" dirty="0" smtClean="0"/>
              <a:t>2.5”</a:t>
            </a:r>
          </a:p>
          <a:p>
            <a:pPr lvl="1"/>
            <a:r>
              <a:rPr lang="en-US" sz="2200" dirty="0" err="1" smtClean="0"/>
              <a:t>PCIe</a:t>
            </a:r>
            <a:r>
              <a:rPr lang="en-US" sz="2200" dirty="0" smtClean="0"/>
              <a:t> Cards</a:t>
            </a:r>
          </a:p>
          <a:p>
            <a:r>
              <a:rPr lang="en-US" sz="2400" dirty="0" smtClean="0"/>
              <a:t>Media</a:t>
            </a:r>
          </a:p>
          <a:p>
            <a:pPr lvl="1"/>
            <a:r>
              <a:rPr lang="en-US" sz="2200" dirty="0" smtClean="0"/>
              <a:t>Magnetic</a:t>
            </a:r>
          </a:p>
          <a:p>
            <a:pPr lvl="1"/>
            <a:r>
              <a:rPr lang="en-US" sz="2200" dirty="0" smtClean="0"/>
              <a:t>SSD</a:t>
            </a:r>
          </a:p>
          <a:p>
            <a:pPr lvl="1"/>
            <a:r>
              <a:rPr lang="en-US" sz="2200" dirty="0" smtClean="0"/>
              <a:t>RAM</a:t>
            </a:r>
          </a:p>
        </p:txBody>
      </p:sp>
      <p:pic>
        <p:nvPicPr>
          <p:cNvPr id="6" name="Picture 5"/>
          <p:cNvPicPr>
            <a:picLocks noChangeAspect="1"/>
          </p:cNvPicPr>
          <p:nvPr/>
        </p:nvPicPr>
        <p:blipFill>
          <a:blip r:embed="rId2"/>
          <a:stretch>
            <a:fillRect/>
          </a:stretch>
        </p:blipFill>
        <p:spPr>
          <a:xfrm>
            <a:off x="4391696" y="1636288"/>
            <a:ext cx="4018208" cy="4559724"/>
          </a:xfrm>
          <a:prstGeom prst="rect">
            <a:avLst/>
          </a:prstGeom>
        </p:spPr>
      </p:pic>
    </p:spTree>
    <p:extLst>
      <p:ext uri="{BB962C8B-B14F-4D97-AF65-F5344CB8AC3E}">
        <p14:creationId xmlns:p14="http://schemas.microsoft.com/office/powerpoint/2010/main" val="564490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1366</TotalTime>
  <Words>1398</Words>
  <Application>Microsoft Office PowerPoint</Application>
  <PresentationFormat>Widescreen</PresentationFormat>
  <Paragraphs>328</Paragraphs>
  <Slides>32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Trebuchet MS</vt:lpstr>
      <vt:lpstr>Wingdings 3</vt:lpstr>
      <vt:lpstr>Facet</vt:lpstr>
      <vt:lpstr> CSCI 2930 Practical System Administration</vt:lpstr>
      <vt:lpstr>Desktop Components Video</vt:lpstr>
      <vt:lpstr>Desktop Components Video</vt:lpstr>
      <vt:lpstr>Desktop Components Video</vt:lpstr>
      <vt:lpstr>Desktop Components Video</vt:lpstr>
      <vt:lpstr>Desktop Components Audio</vt:lpstr>
      <vt:lpstr>Desktop Components Local Storage</vt:lpstr>
      <vt:lpstr>Desktop Components Local Storage</vt:lpstr>
      <vt:lpstr>Desktop Components Hard Drives</vt:lpstr>
      <vt:lpstr>Desktop Components Motherboard</vt:lpstr>
      <vt:lpstr>Desktop Components Motherboard</vt:lpstr>
      <vt:lpstr>Desktop Components Motherboard</vt:lpstr>
      <vt:lpstr>Desktop Components BIOS</vt:lpstr>
      <vt:lpstr>Desktop Components BIOS</vt:lpstr>
      <vt:lpstr>Desktop Components PSU</vt:lpstr>
      <vt:lpstr>Desktop Components PSU</vt:lpstr>
      <vt:lpstr>Desktop Components Cooling</vt:lpstr>
      <vt:lpstr>Desktop Components Cooling</vt:lpstr>
      <vt:lpstr>Desktop Components Optical Drives</vt:lpstr>
      <vt:lpstr>Desktop Components Optical Drives</vt:lpstr>
      <vt:lpstr>Desktop Components Cases</vt:lpstr>
      <vt:lpstr>Monitors</vt:lpstr>
      <vt:lpstr>Printers</vt:lpstr>
      <vt:lpstr>Printers</vt:lpstr>
      <vt:lpstr>Drivers</vt:lpstr>
      <vt:lpstr>Warranty</vt:lpstr>
      <vt:lpstr>Benchmarking</vt:lpstr>
      <vt:lpstr>Imaging/PXE</vt:lpstr>
      <vt:lpstr>Lease vs Purchase</vt:lpstr>
      <vt:lpstr>Helpdesk/Tickets</vt:lpstr>
      <vt:lpstr>Helpdesk/Tickets</vt:lpstr>
      <vt:lpstr>Helpdesk/Tickets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2800/2930 Practical System Administration</dc:title>
  <dc:creator>Hamilton, Christopher</dc:creator>
  <cp:lastModifiedBy>cain</cp:lastModifiedBy>
  <cp:revision>111</cp:revision>
  <dcterms:created xsi:type="dcterms:W3CDTF">2013-05-21T19:16:57Z</dcterms:created>
  <dcterms:modified xsi:type="dcterms:W3CDTF">2014-01-31T01:19:22Z</dcterms:modified>
</cp:coreProperties>
</file>